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70" r:id="rId14"/>
    <p:sldId id="271" r:id="rId15"/>
    <p:sldId id="275" r:id="rId16"/>
    <p:sldId id="276" r:id="rId17"/>
    <p:sldId id="277" r:id="rId18"/>
    <p:sldId id="278" r:id="rId19"/>
    <p:sldId id="279" r:id="rId20"/>
    <p:sldId id="284" r:id="rId21"/>
  </p:sldIdLst>
  <p:sldSz cx="12192000" cy="6858000"/>
  <p:notesSz cx="6858000" cy="9144000"/>
  <p:embeddedFontLst>
    <p:embeddedFont>
      <p:font typeface="Source Han Sans CN Regular" panose="020B0A00000000000000" charset="-122"/>
      <p:bold r:id="rId25"/>
    </p:embeddedFont>
    <p:embeddedFont>
      <p:font typeface="Source Han Sans" panose="020B0500000000000000" charset="-122"/>
      <p:regular r:id="rId26"/>
    </p:embeddedFont>
    <p:embeddedFont>
      <p:font typeface="OPPOSans H" panose="00020600040101010101" charset="-122"/>
      <p:regular r:id="rId27"/>
    </p:embeddedFont>
    <p:embeddedFont>
      <p:font typeface="Source Han Sans CN Bold" panose="020B0800000000000000" charset="-122"/>
      <p:bold r:id="rId28"/>
    </p:embeddedFont>
    <p:embeddedFont>
      <p:font typeface="等线" panose="02010600030101010101" charset="-122"/>
      <p:regular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openxmlformats.org/officeDocument/2006/relationships/tags" Target="../tags/tag79.xml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tags" Target="../tags/tag12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8.png"/><Relationship Id="rId15" Type="http://schemas.openxmlformats.org/officeDocument/2006/relationships/tags" Target="../tags/tag52.xml"/><Relationship Id="rId14" Type="http://schemas.openxmlformats.org/officeDocument/2006/relationships/image" Target="../media/image7.png"/><Relationship Id="rId13" Type="http://schemas.openxmlformats.org/officeDocument/2006/relationships/tags" Target="../tags/tag51.xml"/><Relationship Id="rId12" Type="http://schemas.openxmlformats.org/officeDocument/2006/relationships/image" Target="../media/image6.png"/><Relationship Id="rId11" Type="http://schemas.openxmlformats.org/officeDocument/2006/relationships/tags" Target="../tags/tag50.xml"/><Relationship Id="rId10" Type="http://schemas.openxmlformats.org/officeDocument/2006/relationships/image" Target="../media/image5.png"/><Relationship Id="rId1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1" Type="http://schemas.openxmlformats.org/officeDocument/2006/relationships/tags" Target="../tags/tag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28638" y="2743200"/>
            <a:ext cx="6880691" cy="2130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5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AI 校务问答机器人原型设计 —— 开启智慧校园新篇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31588" y="1679189"/>
            <a:ext cx="3072224" cy="129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1000">
                      <a:srgbClr val="BDC8C0">
                        <a:alpha val="70000"/>
                      </a:srgbClr>
                    </a:gs>
                    <a:gs pos="83000">
                      <a:srgbClr val="DEE4E0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20XX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892128" y="5386025"/>
            <a:ext cx="2496532" cy="487756"/>
          </a:xfrm>
          <a:prstGeom prst="roundRect">
            <a:avLst/>
          </a:prstGeom>
          <a:solidFill>
            <a:schemeClr val="bg1"/>
          </a:solidFill>
          <a:ln w="635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625157" y="5279162"/>
            <a:ext cx="702005" cy="701483"/>
          </a:xfrm>
          <a:custGeom>
            <a:avLst/>
            <a:gdLst>
              <a:gd name="connsiteX0" fmla="*/ 42247 w 702005"/>
              <a:gd name="connsiteY0" fmla="*/ 248844 h 701483"/>
              <a:gd name="connsiteX1" fmla="*/ 249254 w 702005"/>
              <a:gd name="connsiteY1" fmla="*/ 42139 h 701483"/>
              <a:gd name="connsiteX2" fmla="*/ 452752 w 702005"/>
              <a:gd name="connsiteY2" fmla="*/ 42139 h 701483"/>
              <a:gd name="connsiteX3" fmla="*/ 659759 w 702005"/>
              <a:gd name="connsiteY3" fmla="*/ 248844 h 701483"/>
              <a:gd name="connsiteX4" fmla="*/ 659759 w 702005"/>
              <a:gd name="connsiteY4" fmla="*/ 452640 h 701483"/>
              <a:gd name="connsiteX5" fmla="*/ 452752 w 702005"/>
              <a:gd name="connsiteY5" fmla="*/ 659345 h 701483"/>
              <a:gd name="connsiteX6" fmla="*/ 249254 w 702005"/>
              <a:gd name="connsiteY6" fmla="*/ 659345 h 701483"/>
              <a:gd name="connsiteX7" fmla="*/ 42247 w 702005"/>
              <a:gd name="connsiteY7" fmla="*/ 452640 h 701483"/>
              <a:gd name="connsiteX8" fmla="*/ 42247 w 702005"/>
              <a:gd name="connsiteY8" fmla="*/ 248844 h 701483"/>
            </a:gdLst>
            <a:ahLst/>
            <a:cxnLst/>
            <a:rect l="l" t="t" r="r" b="b"/>
            <a:pathLst>
              <a:path w="702005" h="701483">
                <a:moveTo>
                  <a:pt x="42247" y="248844"/>
                </a:moveTo>
                <a:lnTo>
                  <a:pt x="249254" y="42139"/>
                </a:lnTo>
                <a:cubicBezTo>
                  <a:pt x="305521" y="-14046"/>
                  <a:pt x="396485" y="-14046"/>
                  <a:pt x="452752" y="42139"/>
                </a:cubicBezTo>
                <a:lnTo>
                  <a:pt x="659759" y="248844"/>
                </a:lnTo>
                <a:cubicBezTo>
                  <a:pt x="716088" y="305092"/>
                  <a:pt x="716088" y="396392"/>
                  <a:pt x="659759" y="452640"/>
                </a:cubicBezTo>
                <a:lnTo>
                  <a:pt x="452752" y="659345"/>
                </a:lnTo>
                <a:cubicBezTo>
                  <a:pt x="396485" y="715530"/>
                  <a:pt x="305521" y="715530"/>
                  <a:pt x="249254" y="659345"/>
                </a:cubicBezTo>
                <a:lnTo>
                  <a:pt x="42247" y="452640"/>
                </a:lnTo>
                <a:cubicBezTo>
                  <a:pt x="-14082" y="396392"/>
                  <a:pt x="-14082" y="305092"/>
                  <a:pt x="42247" y="248844"/>
                </a:cubicBezTo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3995527" y="5386025"/>
            <a:ext cx="2857177" cy="487756"/>
          </a:xfrm>
          <a:prstGeom prst="roundRect">
            <a:avLst/>
          </a:prstGeom>
          <a:solidFill>
            <a:schemeClr val="bg1"/>
          </a:solidFill>
          <a:ln w="635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3728557" y="5279162"/>
            <a:ext cx="702005" cy="701483"/>
          </a:xfrm>
          <a:custGeom>
            <a:avLst/>
            <a:gdLst>
              <a:gd name="connsiteX0" fmla="*/ 42247 w 702005"/>
              <a:gd name="connsiteY0" fmla="*/ 248844 h 701483"/>
              <a:gd name="connsiteX1" fmla="*/ 249254 w 702005"/>
              <a:gd name="connsiteY1" fmla="*/ 42139 h 701483"/>
              <a:gd name="connsiteX2" fmla="*/ 452752 w 702005"/>
              <a:gd name="connsiteY2" fmla="*/ 42139 h 701483"/>
              <a:gd name="connsiteX3" fmla="*/ 659759 w 702005"/>
              <a:gd name="connsiteY3" fmla="*/ 248844 h 701483"/>
              <a:gd name="connsiteX4" fmla="*/ 659759 w 702005"/>
              <a:gd name="connsiteY4" fmla="*/ 452640 h 701483"/>
              <a:gd name="connsiteX5" fmla="*/ 452752 w 702005"/>
              <a:gd name="connsiteY5" fmla="*/ 659345 h 701483"/>
              <a:gd name="connsiteX6" fmla="*/ 249254 w 702005"/>
              <a:gd name="connsiteY6" fmla="*/ 659345 h 701483"/>
              <a:gd name="connsiteX7" fmla="*/ 42247 w 702005"/>
              <a:gd name="connsiteY7" fmla="*/ 452640 h 701483"/>
              <a:gd name="connsiteX8" fmla="*/ 42247 w 702005"/>
              <a:gd name="connsiteY8" fmla="*/ 248844 h 701483"/>
            </a:gdLst>
            <a:ahLst/>
            <a:cxnLst/>
            <a:rect l="l" t="t" r="r" b="b"/>
            <a:pathLst>
              <a:path w="702005" h="701483">
                <a:moveTo>
                  <a:pt x="42247" y="248844"/>
                </a:moveTo>
                <a:lnTo>
                  <a:pt x="249254" y="42139"/>
                </a:lnTo>
                <a:cubicBezTo>
                  <a:pt x="305521" y="-14046"/>
                  <a:pt x="396485" y="-14046"/>
                  <a:pt x="452752" y="42139"/>
                </a:cubicBezTo>
                <a:lnTo>
                  <a:pt x="659759" y="248844"/>
                </a:lnTo>
                <a:cubicBezTo>
                  <a:pt x="716088" y="305092"/>
                  <a:pt x="716088" y="396392"/>
                  <a:pt x="659759" y="452640"/>
                </a:cubicBezTo>
                <a:lnTo>
                  <a:pt x="452752" y="659345"/>
                </a:lnTo>
                <a:cubicBezTo>
                  <a:pt x="396485" y="715530"/>
                  <a:pt x="305521" y="715530"/>
                  <a:pt x="249254" y="659345"/>
                </a:cubicBezTo>
                <a:lnTo>
                  <a:pt x="42247" y="452640"/>
                </a:lnTo>
                <a:cubicBezTo>
                  <a:pt x="-14082" y="396392"/>
                  <a:pt x="-14082" y="305092"/>
                  <a:pt x="42247" y="248844"/>
                </a:cubicBezTo>
              </a:path>
            </a:pathLst>
          </a:cu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4495925" y="5471106"/>
            <a:ext cx="2118472" cy="2947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PPT</a:t>
            </a:r>
            <a:r>
              <a:rPr kumimoji="1" lang="zh-CN" altLang="en-US" sz="1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制作</a:t>
            </a:r>
            <a:r>
              <a:rPr kumimoji="1" lang="en-US" altLang="zh-CN" sz="1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：</a:t>
            </a:r>
            <a:r>
              <a:rPr kumimoji="1" lang="zh-CN" altLang="en-US" sz="1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白靖</a:t>
            </a:r>
            <a:r>
              <a:rPr kumimoji="1" lang="zh-CN" altLang="en-US" sz="1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妍</a:t>
            </a:r>
            <a:endParaRPr kumimoji="1" lang="zh-CN" altLang="en-US" sz="1800">
              <a:ln w="12700">
                <a:noFill/>
              </a:ln>
              <a:solidFill>
                <a:srgbClr val="7F7F7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7"/>
            </p:custDataLst>
          </p:nvPr>
        </p:nvSpPr>
        <p:spPr>
          <a:xfrm>
            <a:off x="1327150" y="5494020"/>
            <a:ext cx="2082165" cy="271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1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资料收集</a:t>
            </a:r>
            <a:r>
              <a:rPr kumimoji="1" lang="en-US" altLang="zh-CN" sz="1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：</a:t>
            </a:r>
            <a:r>
              <a:rPr kumimoji="1" lang="zh-CN" altLang="en-US" sz="1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王</a:t>
            </a:r>
            <a:r>
              <a:rPr kumimoji="1" lang="zh-CN" altLang="en-US" sz="1800">
                <a:ln w="12700">
                  <a:noFill/>
                </a:ln>
                <a:solidFill>
                  <a:srgbClr val="7F7F7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佳丽</a:t>
            </a:r>
            <a:endParaRPr kumimoji="1" lang="zh-CN" altLang="en-US" sz="1800">
              <a:ln w="12700">
                <a:noFill/>
              </a:ln>
              <a:solidFill>
                <a:srgbClr val="7F7F7F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67061" y="955813"/>
            <a:ext cx="823724" cy="125912"/>
          </a:xfrm>
          <a:custGeom>
            <a:avLst/>
            <a:gdLst>
              <a:gd name="connsiteX0" fmla="*/ 760768 w 823724"/>
              <a:gd name="connsiteY0" fmla="*/ 0 h 125912"/>
              <a:gd name="connsiteX1" fmla="*/ 823724 w 823724"/>
              <a:gd name="connsiteY1" fmla="*/ 62956 h 125912"/>
              <a:gd name="connsiteX2" fmla="*/ 760768 w 823724"/>
              <a:gd name="connsiteY2" fmla="*/ 125912 h 125912"/>
              <a:gd name="connsiteX3" fmla="*/ 697812 w 823724"/>
              <a:gd name="connsiteY3" fmla="*/ 62956 h 125912"/>
              <a:gd name="connsiteX4" fmla="*/ 760768 w 823724"/>
              <a:gd name="connsiteY4" fmla="*/ 0 h 125912"/>
              <a:gd name="connsiteX5" fmla="*/ 411862 w 823724"/>
              <a:gd name="connsiteY5" fmla="*/ 0 h 125912"/>
              <a:gd name="connsiteX6" fmla="*/ 474818 w 823724"/>
              <a:gd name="connsiteY6" fmla="*/ 62956 h 125912"/>
              <a:gd name="connsiteX7" fmla="*/ 411862 w 823724"/>
              <a:gd name="connsiteY7" fmla="*/ 125912 h 125912"/>
              <a:gd name="connsiteX8" fmla="*/ 348906 w 823724"/>
              <a:gd name="connsiteY8" fmla="*/ 62956 h 125912"/>
              <a:gd name="connsiteX9" fmla="*/ 411862 w 823724"/>
              <a:gd name="connsiteY9" fmla="*/ 0 h 125912"/>
              <a:gd name="connsiteX10" fmla="*/ 62956 w 823724"/>
              <a:gd name="connsiteY10" fmla="*/ 0 h 125912"/>
              <a:gd name="connsiteX11" fmla="*/ 125912 w 823724"/>
              <a:gd name="connsiteY11" fmla="*/ 62956 h 125912"/>
              <a:gd name="connsiteX12" fmla="*/ 62956 w 823724"/>
              <a:gd name="connsiteY12" fmla="*/ 125912 h 125912"/>
              <a:gd name="connsiteX13" fmla="*/ 0 w 823724"/>
              <a:gd name="connsiteY13" fmla="*/ 62956 h 125912"/>
              <a:gd name="connsiteX14" fmla="*/ 62956 w 823724"/>
              <a:gd name="connsiteY14" fmla="*/ 0 h 125912"/>
            </a:gdLst>
            <a:ahLst/>
            <a:cxnLst/>
            <a:rect l="l" t="t" r="r" b="b"/>
            <a:pathLst>
              <a:path w="823724" h="125912">
                <a:moveTo>
                  <a:pt x="760768" y="0"/>
                </a:moveTo>
                <a:cubicBezTo>
                  <a:pt x="795538" y="0"/>
                  <a:pt x="823724" y="28186"/>
                  <a:pt x="823724" y="62956"/>
                </a:cubicBezTo>
                <a:cubicBezTo>
                  <a:pt x="823724" y="97726"/>
                  <a:pt x="795538" y="125912"/>
                  <a:pt x="760768" y="125912"/>
                </a:cubicBezTo>
                <a:cubicBezTo>
                  <a:pt x="725998" y="125912"/>
                  <a:pt x="697812" y="97726"/>
                  <a:pt x="697812" y="62956"/>
                </a:cubicBezTo>
                <a:cubicBezTo>
                  <a:pt x="697812" y="28186"/>
                  <a:pt x="725998" y="0"/>
                  <a:pt x="760768" y="0"/>
                </a:cubicBezTo>
                <a:close/>
                <a:moveTo>
                  <a:pt x="411862" y="0"/>
                </a:moveTo>
                <a:cubicBezTo>
                  <a:pt x="446632" y="0"/>
                  <a:pt x="474818" y="28186"/>
                  <a:pt x="474818" y="62956"/>
                </a:cubicBezTo>
                <a:cubicBezTo>
                  <a:pt x="474818" y="97726"/>
                  <a:pt x="446632" y="125912"/>
                  <a:pt x="411862" y="125912"/>
                </a:cubicBezTo>
                <a:cubicBezTo>
                  <a:pt x="377092" y="125912"/>
                  <a:pt x="348906" y="97726"/>
                  <a:pt x="348906" y="62956"/>
                </a:cubicBezTo>
                <a:cubicBezTo>
                  <a:pt x="348906" y="28186"/>
                  <a:pt x="377092" y="0"/>
                  <a:pt x="411862" y="0"/>
                </a:cubicBezTo>
                <a:close/>
                <a:moveTo>
                  <a:pt x="62956" y="0"/>
                </a:moveTo>
                <a:cubicBezTo>
                  <a:pt x="97726" y="0"/>
                  <a:pt x="125912" y="28186"/>
                  <a:pt x="125912" y="62956"/>
                </a:cubicBezTo>
                <a:cubicBezTo>
                  <a:pt x="125912" y="97726"/>
                  <a:pt x="97726" y="125912"/>
                  <a:pt x="62956" y="125912"/>
                </a:cubicBezTo>
                <a:cubicBezTo>
                  <a:pt x="28186" y="125912"/>
                  <a:pt x="0" y="97726"/>
                  <a:pt x="0" y="62956"/>
                </a:cubicBezTo>
                <a:cubicBezTo>
                  <a:pt x="0" y="28186"/>
                  <a:pt x="28186" y="0"/>
                  <a:pt x="6295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>
            <a:off x="3755017" y="1820476"/>
            <a:ext cx="559508" cy="1012826"/>
          </a:xfrm>
          <a:custGeom>
            <a:avLst/>
            <a:gdLst>
              <a:gd name="connsiteX0" fmla="*/ 1 w 843598"/>
              <a:gd name="connsiteY0" fmla="*/ 1527089 h 1527089"/>
              <a:gd name="connsiteX1" fmla="*/ 421800 w 843598"/>
              <a:gd name="connsiteY1" fmla="*/ 881929 h 1527089"/>
              <a:gd name="connsiteX2" fmla="*/ 843598 w 843598"/>
              <a:gd name="connsiteY2" fmla="*/ 1527089 h 1527089"/>
              <a:gd name="connsiteX3" fmla="*/ 0 w 843598"/>
              <a:gd name="connsiteY3" fmla="*/ 645160 h 1527089"/>
              <a:gd name="connsiteX4" fmla="*/ 421799 w 843598"/>
              <a:gd name="connsiteY4" fmla="*/ 0 h 1527089"/>
              <a:gd name="connsiteX5" fmla="*/ 843596 w 843598"/>
              <a:gd name="connsiteY5" fmla="*/ 645160 h 1527089"/>
            </a:gdLst>
            <a:ahLst/>
            <a:cxnLst/>
            <a:rect l="l" t="t" r="r" b="b"/>
            <a:pathLst>
              <a:path w="843598" h="1527089">
                <a:moveTo>
                  <a:pt x="1" y="1527089"/>
                </a:moveTo>
                <a:lnTo>
                  <a:pt x="421800" y="881929"/>
                </a:lnTo>
                <a:lnTo>
                  <a:pt x="843598" y="1527089"/>
                </a:lnTo>
                <a:close/>
                <a:moveTo>
                  <a:pt x="0" y="645160"/>
                </a:moveTo>
                <a:lnTo>
                  <a:pt x="421799" y="0"/>
                </a:lnTo>
                <a:lnTo>
                  <a:pt x="843596" y="645160"/>
                </a:lnTo>
                <a:close/>
              </a:path>
            </a:pathLst>
          </a:custGeom>
          <a:solidFill>
            <a:schemeClr val="bg1">
              <a:lumMod val="85000"/>
              <a:alpha val="5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83364" y="0"/>
            <a:ext cx="2408637" cy="2315096"/>
          </a:xfrm>
          <a:custGeom>
            <a:avLst/>
            <a:gdLst>
              <a:gd name="connsiteX0" fmla="*/ 268511 w 2408637"/>
              <a:gd name="connsiteY0" fmla="*/ 0 h 2315096"/>
              <a:gd name="connsiteX1" fmla="*/ 2408637 w 2408637"/>
              <a:gd name="connsiteY1" fmla="*/ 0 h 2315096"/>
              <a:gd name="connsiteX2" fmla="*/ 2408637 w 2408637"/>
              <a:gd name="connsiteY2" fmla="*/ 1976032 h 2315096"/>
              <a:gd name="connsiteX3" fmla="*/ 2404883 w 2408637"/>
              <a:gd name="connsiteY3" fmla="*/ 1979444 h 2315096"/>
              <a:gd name="connsiteX4" fmla="*/ 1469894 w 2408637"/>
              <a:gd name="connsiteY4" fmla="*/ 2315096 h 2315096"/>
              <a:gd name="connsiteX5" fmla="*/ 0 w 2408637"/>
              <a:gd name="connsiteY5" fmla="*/ 845202 h 2315096"/>
              <a:gd name="connsiteX6" fmla="*/ 251035 w 2408637"/>
              <a:gd name="connsiteY6" fmla="*/ 23370 h 2315096"/>
            </a:gdLst>
            <a:ahLst/>
            <a:cxnLst/>
            <a:rect l="l" t="t" r="r" b="b"/>
            <a:pathLst>
              <a:path w="2408637" h="2315096">
                <a:moveTo>
                  <a:pt x="268511" y="0"/>
                </a:moveTo>
                <a:lnTo>
                  <a:pt x="2408637" y="0"/>
                </a:lnTo>
                <a:lnTo>
                  <a:pt x="2408637" y="1976032"/>
                </a:lnTo>
                <a:lnTo>
                  <a:pt x="2404883" y="1979444"/>
                </a:lnTo>
                <a:cubicBezTo>
                  <a:pt x="2150799" y="2189133"/>
                  <a:pt x="1825056" y="2315096"/>
                  <a:pt x="1469894" y="2315096"/>
                </a:cubicBezTo>
                <a:cubicBezTo>
                  <a:pt x="658094" y="2315096"/>
                  <a:pt x="0" y="1657002"/>
                  <a:pt x="0" y="845202"/>
                </a:cubicBezTo>
                <a:cubicBezTo>
                  <a:pt x="0" y="540777"/>
                  <a:pt x="92545" y="257967"/>
                  <a:pt x="251035" y="233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783364" y="4542904"/>
            <a:ext cx="2408637" cy="2315096"/>
          </a:xfrm>
          <a:custGeom>
            <a:avLst/>
            <a:gdLst>
              <a:gd name="connsiteX0" fmla="*/ 1469894 w 2408637"/>
              <a:gd name="connsiteY0" fmla="*/ 0 h 2315096"/>
              <a:gd name="connsiteX1" fmla="*/ 2404883 w 2408637"/>
              <a:gd name="connsiteY1" fmla="*/ 335653 h 2315096"/>
              <a:gd name="connsiteX2" fmla="*/ 2408637 w 2408637"/>
              <a:gd name="connsiteY2" fmla="*/ 339064 h 2315096"/>
              <a:gd name="connsiteX3" fmla="*/ 2408637 w 2408637"/>
              <a:gd name="connsiteY3" fmla="*/ 2315096 h 2315096"/>
              <a:gd name="connsiteX4" fmla="*/ 268511 w 2408637"/>
              <a:gd name="connsiteY4" fmla="*/ 2315096 h 2315096"/>
              <a:gd name="connsiteX5" fmla="*/ 251035 w 2408637"/>
              <a:gd name="connsiteY5" fmla="*/ 2291726 h 2315096"/>
              <a:gd name="connsiteX6" fmla="*/ 0 w 2408637"/>
              <a:gd name="connsiteY6" fmla="*/ 1469894 h 2315096"/>
              <a:gd name="connsiteX7" fmla="*/ 1469894 w 2408637"/>
              <a:gd name="connsiteY7" fmla="*/ 0 h 2315096"/>
            </a:gdLst>
            <a:ahLst/>
            <a:cxnLst/>
            <a:rect l="l" t="t" r="r" b="b"/>
            <a:pathLst>
              <a:path w="2408637" h="2315096">
                <a:moveTo>
                  <a:pt x="1469894" y="0"/>
                </a:moveTo>
                <a:cubicBezTo>
                  <a:pt x="1825056" y="0"/>
                  <a:pt x="2150799" y="125964"/>
                  <a:pt x="2404883" y="335653"/>
                </a:cubicBezTo>
                <a:lnTo>
                  <a:pt x="2408637" y="339064"/>
                </a:lnTo>
                <a:lnTo>
                  <a:pt x="2408637" y="2315096"/>
                </a:lnTo>
                <a:lnTo>
                  <a:pt x="268511" y="2315096"/>
                </a:lnTo>
                <a:lnTo>
                  <a:pt x="251035" y="2291726"/>
                </a:lnTo>
                <a:cubicBezTo>
                  <a:pt x="92545" y="2057129"/>
                  <a:pt x="0" y="1774319"/>
                  <a:pt x="0" y="1469894"/>
                </a:cubicBezTo>
                <a:cubicBezTo>
                  <a:pt x="0" y="658094"/>
                  <a:pt x="658094" y="0"/>
                  <a:pt x="14698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531610" y="139065"/>
            <a:ext cx="3341370" cy="3370580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24295" y="3971925"/>
            <a:ext cx="3448685" cy="3392805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07518" y="881159"/>
            <a:ext cx="4384482" cy="5095682"/>
          </a:xfrm>
          <a:custGeom>
            <a:avLst/>
            <a:gdLst>
              <a:gd name="connsiteX0" fmla="*/ 2547841 w 4384482"/>
              <a:gd name="connsiteY0" fmla="*/ 0 h 5095682"/>
              <a:gd name="connsiteX1" fmla="*/ 4349437 w 4384482"/>
              <a:gd name="connsiteY1" fmla="*/ 746245 h 5095682"/>
              <a:gd name="connsiteX2" fmla="*/ 4384482 w 4384482"/>
              <a:gd name="connsiteY2" fmla="*/ 784805 h 5095682"/>
              <a:gd name="connsiteX3" fmla="*/ 4384482 w 4384482"/>
              <a:gd name="connsiteY3" fmla="*/ 4310878 h 5095682"/>
              <a:gd name="connsiteX4" fmla="*/ 4349437 w 4384482"/>
              <a:gd name="connsiteY4" fmla="*/ 4349437 h 5095682"/>
              <a:gd name="connsiteX5" fmla="*/ 2547841 w 4384482"/>
              <a:gd name="connsiteY5" fmla="*/ 5095682 h 5095682"/>
              <a:gd name="connsiteX6" fmla="*/ 0 w 4384482"/>
              <a:gd name="connsiteY6" fmla="*/ 2547841 h 5095682"/>
              <a:gd name="connsiteX7" fmla="*/ 2547841 w 4384482"/>
              <a:gd name="connsiteY7" fmla="*/ 0 h 5095682"/>
            </a:gdLst>
            <a:ahLst/>
            <a:cxnLst/>
            <a:rect l="l" t="t" r="r" b="b"/>
            <a:pathLst>
              <a:path w="4384482" h="5095682">
                <a:moveTo>
                  <a:pt x="2547841" y="0"/>
                </a:moveTo>
                <a:cubicBezTo>
                  <a:pt x="3251408" y="0"/>
                  <a:pt x="3888368" y="285177"/>
                  <a:pt x="4349437" y="746245"/>
                </a:cubicBezTo>
                <a:lnTo>
                  <a:pt x="4384482" y="784805"/>
                </a:lnTo>
                <a:lnTo>
                  <a:pt x="4384482" y="4310878"/>
                </a:lnTo>
                <a:lnTo>
                  <a:pt x="4349437" y="4349437"/>
                </a:lnTo>
                <a:cubicBezTo>
                  <a:pt x="3888368" y="4810506"/>
                  <a:pt x="3251408" y="5095682"/>
                  <a:pt x="2547841" y="5095682"/>
                </a:cubicBezTo>
                <a:cubicBezTo>
                  <a:pt x="1140707" y="5095682"/>
                  <a:pt x="0" y="3954975"/>
                  <a:pt x="0" y="2547841"/>
                </a:cubicBezTo>
                <a:cubicBezTo>
                  <a:pt x="0" y="1140707"/>
                  <a:pt x="1140707" y="0"/>
                  <a:pt x="254784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11287581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11287581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V="1">
            <a:off x="383664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83664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475873" y="1937084"/>
            <a:ext cx="1852863" cy="1014664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07894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33073" y="2228235"/>
            <a:ext cx="493857" cy="43236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71600" y="2791327"/>
            <a:ext cx="224589" cy="2245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3742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99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用户输入问题后，机器人即时响应，加载动画让用户感知系统在处理。回答内容排版清晰，重要信息突出显示，如课程时间用加粗字体标注。支持追问，用户可基于前一个问题补充提问，机器人连贯回答。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3742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提问与回答流程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16593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99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设置“反馈原因”（功能异常、交互体验不佳、内容不准确、安全与隐私、其它）和“反馈描述”文本框，鼓励用户反馈问题。提交反馈后，系统自动发送确认信息，处理结果及时推送，形成良好的用户闭环。
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16593" y="3146540"/>
            <a:ext cx="3372852" cy="72226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8E5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反馈机制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228724" y="1937084"/>
            <a:ext cx="1852863" cy="1014664"/>
          </a:xfrm>
          <a:prstGeom prst="homePlat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60745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685924" y="2197488"/>
            <a:ext cx="493857" cy="49385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124451" y="2791327"/>
            <a:ext cx="224589" cy="224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486858" y="2376237"/>
            <a:ext cx="136358" cy="13635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412037" y="2215991"/>
            <a:ext cx="493857" cy="45685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交互流程优化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4" name="图片 8" descr="2edb1d53084958f71ec2e191b90de913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935" y="1812290"/>
            <a:ext cx="1844040" cy="3491230"/>
          </a:xfrm>
          <a:prstGeom prst="rect">
            <a:avLst/>
          </a:prstGeom>
        </p:spPr>
      </p:pic>
      <p:pic>
        <p:nvPicPr>
          <p:cNvPr id="26" name="图片 15" descr="eec34f1f22ca0712edf72523f1d5ba11_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715" y="1811655"/>
            <a:ext cx="2028190" cy="346456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127125" y="5445125"/>
            <a:ext cx="5741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你觉得反馈机制中</a:t>
            </a:r>
            <a:r>
              <a:rPr lang="en-US" altLang="zh-CN" b="1"/>
              <a:t> “</a:t>
            </a:r>
            <a:r>
              <a:rPr lang="zh-CN" altLang="en-US" b="1"/>
              <a:t>反馈原因</a:t>
            </a:r>
            <a:r>
              <a:rPr lang="en-US" altLang="zh-CN" b="1"/>
              <a:t>” </a:t>
            </a:r>
            <a:r>
              <a:rPr lang="zh-CN" altLang="en-US" b="1"/>
              <a:t>的选项是否全面？还需要补充哪些？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877670" y="2133973"/>
            <a:ext cx="4356695" cy="129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97336" y="3367588"/>
            <a:ext cx="6899787" cy="2554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数据管理与安全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0416431" y="1110753"/>
            <a:ext cx="823724" cy="125912"/>
          </a:xfrm>
          <a:custGeom>
            <a:avLst/>
            <a:gdLst>
              <a:gd name="connsiteX0" fmla="*/ 760768 w 823724"/>
              <a:gd name="connsiteY0" fmla="*/ 0 h 125912"/>
              <a:gd name="connsiteX1" fmla="*/ 823724 w 823724"/>
              <a:gd name="connsiteY1" fmla="*/ 62956 h 125912"/>
              <a:gd name="connsiteX2" fmla="*/ 760768 w 823724"/>
              <a:gd name="connsiteY2" fmla="*/ 125912 h 125912"/>
              <a:gd name="connsiteX3" fmla="*/ 697812 w 823724"/>
              <a:gd name="connsiteY3" fmla="*/ 62956 h 125912"/>
              <a:gd name="connsiteX4" fmla="*/ 760768 w 823724"/>
              <a:gd name="connsiteY4" fmla="*/ 0 h 125912"/>
              <a:gd name="connsiteX5" fmla="*/ 411862 w 823724"/>
              <a:gd name="connsiteY5" fmla="*/ 0 h 125912"/>
              <a:gd name="connsiteX6" fmla="*/ 474818 w 823724"/>
              <a:gd name="connsiteY6" fmla="*/ 62956 h 125912"/>
              <a:gd name="connsiteX7" fmla="*/ 411862 w 823724"/>
              <a:gd name="connsiteY7" fmla="*/ 125912 h 125912"/>
              <a:gd name="connsiteX8" fmla="*/ 348906 w 823724"/>
              <a:gd name="connsiteY8" fmla="*/ 62956 h 125912"/>
              <a:gd name="connsiteX9" fmla="*/ 411862 w 823724"/>
              <a:gd name="connsiteY9" fmla="*/ 0 h 125912"/>
              <a:gd name="connsiteX10" fmla="*/ 62956 w 823724"/>
              <a:gd name="connsiteY10" fmla="*/ 0 h 125912"/>
              <a:gd name="connsiteX11" fmla="*/ 125912 w 823724"/>
              <a:gd name="connsiteY11" fmla="*/ 62956 h 125912"/>
              <a:gd name="connsiteX12" fmla="*/ 62956 w 823724"/>
              <a:gd name="connsiteY12" fmla="*/ 125912 h 125912"/>
              <a:gd name="connsiteX13" fmla="*/ 0 w 823724"/>
              <a:gd name="connsiteY13" fmla="*/ 62956 h 125912"/>
              <a:gd name="connsiteX14" fmla="*/ 62956 w 823724"/>
              <a:gd name="connsiteY14" fmla="*/ 0 h 125912"/>
            </a:gdLst>
            <a:ahLst/>
            <a:cxnLst/>
            <a:rect l="l" t="t" r="r" b="b"/>
            <a:pathLst>
              <a:path w="823724" h="125912">
                <a:moveTo>
                  <a:pt x="760768" y="0"/>
                </a:moveTo>
                <a:cubicBezTo>
                  <a:pt x="795538" y="0"/>
                  <a:pt x="823724" y="28186"/>
                  <a:pt x="823724" y="62956"/>
                </a:cubicBezTo>
                <a:cubicBezTo>
                  <a:pt x="823724" y="97726"/>
                  <a:pt x="795538" y="125912"/>
                  <a:pt x="760768" y="125912"/>
                </a:cubicBezTo>
                <a:cubicBezTo>
                  <a:pt x="725998" y="125912"/>
                  <a:pt x="697812" y="97726"/>
                  <a:pt x="697812" y="62956"/>
                </a:cubicBezTo>
                <a:cubicBezTo>
                  <a:pt x="697812" y="28186"/>
                  <a:pt x="725998" y="0"/>
                  <a:pt x="760768" y="0"/>
                </a:cubicBezTo>
                <a:close/>
                <a:moveTo>
                  <a:pt x="411862" y="0"/>
                </a:moveTo>
                <a:cubicBezTo>
                  <a:pt x="446632" y="0"/>
                  <a:pt x="474818" y="28186"/>
                  <a:pt x="474818" y="62956"/>
                </a:cubicBezTo>
                <a:cubicBezTo>
                  <a:pt x="474818" y="97726"/>
                  <a:pt x="446632" y="125912"/>
                  <a:pt x="411862" y="125912"/>
                </a:cubicBezTo>
                <a:cubicBezTo>
                  <a:pt x="377092" y="125912"/>
                  <a:pt x="348906" y="97726"/>
                  <a:pt x="348906" y="62956"/>
                </a:cubicBezTo>
                <a:cubicBezTo>
                  <a:pt x="348906" y="28186"/>
                  <a:pt x="377092" y="0"/>
                  <a:pt x="411862" y="0"/>
                </a:cubicBezTo>
                <a:close/>
                <a:moveTo>
                  <a:pt x="62956" y="0"/>
                </a:moveTo>
                <a:cubicBezTo>
                  <a:pt x="97726" y="0"/>
                  <a:pt x="125912" y="28186"/>
                  <a:pt x="125912" y="62956"/>
                </a:cubicBezTo>
                <a:cubicBezTo>
                  <a:pt x="125912" y="97726"/>
                  <a:pt x="97726" y="125912"/>
                  <a:pt x="62956" y="125912"/>
                </a:cubicBezTo>
                <a:cubicBezTo>
                  <a:pt x="28186" y="125912"/>
                  <a:pt x="0" y="97726"/>
                  <a:pt x="0" y="62956"/>
                </a:cubicBezTo>
                <a:cubicBezTo>
                  <a:pt x="0" y="28186"/>
                  <a:pt x="28186" y="0"/>
                  <a:pt x="6295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5264891" y="2055456"/>
            <a:ext cx="843598" cy="1527089"/>
          </a:xfrm>
          <a:custGeom>
            <a:avLst/>
            <a:gdLst>
              <a:gd name="connsiteX0" fmla="*/ 1 w 843598"/>
              <a:gd name="connsiteY0" fmla="*/ 1527089 h 1527089"/>
              <a:gd name="connsiteX1" fmla="*/ 421800 w 843598"/>
              <a:gd name="connsiteY1" fmla="*/ 881929 h 1527089"/>
              <a:gd name="connsiteX2" fmla="*/ 843598 w 843598"/>
              <a:gd name="connsiteY2" fmla="*/ 1527089 h 1527089"/>
              <a:gd name="connsiteX3" fmla="*/ 0 w 843598"/>
              <a:gd name="connsiteY3" fmla="*/ 645160 h 1527089"/>
              <a:gd name="connsiteX4" fmla="*/ 421799 w 843598"/>
              <a:gd name="connsiteY4" fmla="*/ 0 h 1527089"/>
              <a:gd name="connsiteX5" fmla="*/ 843596 w 843598"/>
              <a:gd name="connsiteY5" fmla="*/ 645160 h 1527089"/>
            </a:gdLst>
            <a:ahLst/>
            <a:cxnLst/>
            <a:rect l="l" t="t" r="r" b="b"/>
            <a:pathLst>
              <a:path w="843598" h="1527089">
                <a:moveTo>
                  <a:pt x="1" y="1527089"/>
                </a:moveTo>
                <a:lnTo>
                  <a:pt x="421800" y="881929"/>
                </a:lnTo>
                <a:lnTo>
                  <a:pt x="843598" y="1527089"/>
                </a:lnTo>
                <a:close/>
                <a:moveTo>
                  <a:pt x="0" y="645160"/>
                </a:moveTo>
                <a:lnTo>
                  <a:pt x="421799" y="0"/>
                </a:lnTo>
                <a:lnTo>
                  <a:pt x="843596" y="645160"/>
                </a:lnTo>
                <a:close/>
              </a:path>
            </a:pathLst>
          </a:custGeom>
          <a:solidFill>
            <a:schemeClr val="bg1">
              <a:lumMod val="85000"/>
              <a:alpha val="5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0"/>
            <a:ext cx="2408637" cy="2315096"/>
          </a:xfrm>
          <a:custGeom>
            <a:avLst/>
            <a:gdLst>
              <a:gd name="connsiteX0" fmla="*/ 268511 w 2408637"/>
              <a:gd name="connsiteY0" fmla="*/ 0 h 2315096"/>
              <a:gd name="connsiteX1" fmla="*/ 2408637 w 2408637"/>
              <a:gd name="connsiteY1" fmla="*/ 0 h 2315096"/>
              <a:gd name="connsiteX2" fmla="*/ 2408637 w 2408637"/>
              <a:gd name="connsiteY2" fmla="*/ 1976032 h 2315096"/>
              <a:gd name="connsiteX3" fmla="*/ 2404883 w 2408637"/>
              <a:gd name="connsiteY3" fmla="*/ 1979444 h 2315096"/>
              <a:gd name="connsiteX4" fmla="*/ 1469894 w 2408637"/>
              <a:gd name="connsiteY4" fmla="*/ 2315096 h 2315096"/>
              <a:gd name="connsiteX5" fmla="*/ 0 w 2408637"/>
              <a:gd name="connsiteY5" fmla="*/ 845202 h 2315096"/>
              <a:gd name="connsiteX6" fmla="*/ 251035 w 2408637"/>
              <a:gd name="connsiteY6" fmla="*/ 23370 h 2315096"/>
            </a:gdLst>
            <a:ahLst/>
            <a:cxnLst/>
            <a:rect l="l" t="t" r="r" b="b"/>
            <a:pathLst>
              <a:path w="2408637" h="2315096">
                <a:moveTo>
                  <a:pt x="268511" y="0"/>
                </a:moveTo>
                <a:lnTo>
                  <a:pt x="2408637" y="0"/>
                </a:lnTo>
                <a:lnTo>
                  <a:pt x="2408637" y="1976032"/>
                </a:lnTo>
                <a:lnTo>
                  <a:pt x="2404883" y="1979444"/>
                </a:lnTo>
                <a:cubicBezTo>
                  <a:pt x="2150799" y="2189133"/>
                  <a:pt x="1825056" y="2315096"/>
                  <a:pt x="1469894" y="2315096"/>
                </a:cubicBezTo>
                <a:cubicBezTo>
                  <a:pt x="658094" y="2315096"/>
                  <a:pt x="0" y="1657002"/>
                  <a:pt x="0" y="845202"/>
                </a:cubicBezTo>
                <a:cubicBezTo>
                  <a:pt x="0" y="540777"/>
                  <a:pt x="92545" y="257967"/>
                  <a:pt x="251035" y="233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0" y="4542904"/>
            <a:ext cx="2408637" cy="2315096"/>
          </a:xfrm>
          <a:custGeom>
            <a:avLst/>
            <a:gdLst>
              <a:gd name="connsiteX0" fmla="*/ 1469894 w 2408637"/>
              <a:gd name="connsiteY0" fmla="*/ 0 h 2315096"/>
              <a:gd name="connsiteX1" fmla="*/ 2404883 w 2408637"/>
              <a:gd name="connsiteY1" fmla="*/ 335653 h 2315096"/>
              <a:gd name="connsiteX2" fmla="*/ 2408637 w 2408637"/>
              <a:gd name="connsiteY2" fmla="*/ 339064 h 2315096"/>
              <a:gd name="connsiteX3" fmla="*/ 2408637 w 2408637"/>
              <a:gd name="connsiteY3" fmla="*/ 2315096 h 2315096"/>
              <a:gd name="connsiteX4" fmla="*/ 268511 w 2408637"/>
              <a:gd name="connsiteY4" fmla="*/ 2315096 h 2315096"/>
              <a:gd name="connsiteX5" fmla="*/ 251035 w 2408637"/>
              <a:gd name="connsiteY5" fmla="*/ 2291726 h 2315096"/>
              <a:gd name="connsiteX6" fmla="*/ 0 w 2408637"/>
              <a:gd name="connsiteY6" fmla="*/ 1469894 h 2315096"/>
              <a:gd name="connsiteX7" fmla="*/ 1469894 w 2408637"/>
              <a:gd name="connsiteY7" fmla="*/ 0 h 2315096"/>
            </a:gdLst>
            <a:ahLst/>
            <a:cxnLst/>
            <a:rect l="l" t="t" r="r" b="b"/>
            <a:pathLst>
              <a:path w="2408637" h="2315096">
                <a:moveTo>
                  <a:pt x="1469894" y="0"/>
                </a:moveTo>
                <a:cubicBezTo>
                  <a:pt x="1825056" y="0"/>
                  <a:pt x="2150799" y="125964"/>
                  <a:pt x="2404883" y="335653"/>
                </a:cubicBezTo>
                <a:lnTo>
                  <a:pt x="2408637" y="339064"/>
                </a:lnTo>
                <a:lnTo>
                  <a:pt x="2408637" y="2315096"/>
                </a:lnTo>
                <a:lnTo>
                  <a:pt x="268511" y="2315096"/>
                </a:lnTo>
                <a:lnTo>
                  <a:pt x="251035" y="2291726"/>
                </a:lnTo>
                <a:cubicBezTo>
                  <a:pt x="92545" y="2057129"/>
                  <a:pt x="0" y="1774319"/>
                  <a:pt x="0" y="1469894"/>
                </a:cubicBezTo>
                <a:cubicBezTo>
                  <a:pt x="0" y="658094"/>
                  <a:pt x="658094" y="0"/>
                  <a:pt x="14698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991360" y="476250"/>
            <a:ext cx="3486150" cy="3725545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319020" y="3971925"/>
            <a:ext cx="3440430" cy="3717290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994769"/>
            <a:ext cx="4201420" cy="4982072"/>
          </a:xfrm>
          <a:custGeom>
            <a:avLst/>
            <a:gdLst>
              <a:gd name="connsiteX0" fmla="*/ 2547841 w 4384482"/>
              <a:gd name="connsiteY0" fmla="*/ 0 h 5095682"/>
              <a:gd name="connsiteX1" fmla="*/ 4349437 w 4384482"/>
              <a:gd name="connsiteY1" fmla="*/ 746245 h 5095682"/>
              <a:gd name="connsiteX2" fmla="*/ 4384482 w 4384482"/>
              <a:gd name="connsiteY2" fmla="*/ 784805 h 5095682"/>
              <a:gd name="connsiteX3" fmla="*/ 4384482 w 4384482"/>
              <a:gd name="connsiteY3" fmla="*/ 4310878 h 5095682"/>
              <a:gd name="connsiteX4" fmla="*/ 4349437 w 4384482"/>
              <a:gd name="connsiteY4" fmla="*/ 4349437 h 5095682"/>
              <a:gd name="connsiteX5" fmla="*/ 2547841 w 4384482"/>
              <a:gd name="connsiteY5" fmla="*/ 5095682 h 5095682"/>
              <a:gd name="connsiteX6" fmla="*/ 0 w 4384482"/>
              <a:gd name="connsiteY6" fmla="*/ 2547841 h 5095682"/>
              <a:gd name="connsiteX7" fmla="*/ 2547841 w 4384482"/>
              <a:gd name="connsiteY7" fmla="*/ 0 h 5095682"/>
            </a:gdLst>
            <a:ahLst/>
            <a:cxnLst/>
            <a:rect l="l" t="t" r="r" b="b"/>
            <a:pathLst>
              <a:path w="4384482" h="5095682">
                <a:moveTo>
                  <a:pt x="2547841" y="0"/>
                </a:moveTo>
                <a:cubicBezTo>
                  <a:pt x="3251408" y="0"/>
                  <a:pt x="3888368" y="285177"/>
                  <a:pt x="4349437" y="746245"/>
                </a:cubicBezTo>
                <a:lnTo>
                  <a:pt x="4384482" y="784805"/>
                </a:lnTo>
                <a:lnTo>
                  <a:pt x="4384482" y="4310878"/>
                </a:lnTo>
                <a:lnTo>
                  <a:pt x="4349437" y="4349437"/>
                </a:lnTo>
                <a:cubicBezTo>
                  <a:pt x="3888368" y="4810506"/>
                  <a:pt x="3251408" y="5095682"/>
                  <a:pt x="2547841" y="5095682"/>
                </a:cubicBezTo>
                <a:cubicBezTo>
                  <a:pt x="1140707" y="5095682"/>
                  <a:pt x="0" y="3954975"/>
                  <a:pt x="0" y="2547841"/>
                </a:cubicBezTo>
                <a:cubicBezTo>
                  <a:pt x="0" y="1140707"/>
                  <a:pt x="1140707" y="0"/>
                  <a:pt x="254784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380942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80942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284859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284859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44022" y="768723"/>
            <a:ext cx="2398415" cy="26606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-27305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2416574" y="4183679"/>
            <a:ext cx="230400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cxnSp>
        <p:nvCxnSpPr>
          <p:cNvPr id="4" name="标题 1"/>
          <p:cNvCxnSpPr/>
          <p:nvPr>
            <p:custDataLst>
              <p:tags r:id="rId1"/>
            </p:custDataLst>
          </p:nvPr>
        </p:nvCxnSpPr>
        <p:spPr>
          <a:xfrm>
            <a:off x="7607850" y="4184949"/>
            <a:ext cx="2196000" cy="0"/>
          </a:xfrm>
          <a:prstGeom prst="line">
            <a:avLst/>
          </a:prstGeom>
          <a:noFill/>
          <a:ln w="6350" cap="sq">
            <a:gradFill>
              <a:gsLst>
                <a:gs pos="0">
                  <a:schemeClr val="accent2">
                    <a:lumMod val="60000"/>
                    <a:lumOff val="40000"/>
                    <a:alpha val="0"/>
                  </a:schemeClr>
                </a:gs>
                <a:gs pos="50000">
                  <a:schemeClr val="accent2"/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miter/>
          </a:ln>
        </p:spPr>
      </p:cxnSp>
      <p:sp>
        <p:nvSpPr>
          <p:cNvPr id="6" name="标题 1"/>
          <p:cNvSpPr txBox="1"/>
          <p:nvPr/>
        </p:nvSpPr>
        <p:spPr>
          <a:xfrm>
            <a:off x="1991119" y="3641365"/>
            <a:ext cx="3240000" cy="360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数据采集与更新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991119" y="4364838"/>
            <a:ext cx="3240000" cy="1512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02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从学校各业务系统（教务系统、图书馆系统等）定期采集数据，经过清洗、转换后存入数据库和知识图谱。建立数据更新机制，确保信息的及时性和准确性，如每天凌晨更新课程表和图书馆资源信息。
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2"/>
            </p:custDataLst>
          </p:nvPr>
        </p:nvSpPr>
        <p:spPr>
          <a:xfrm>
            <a:off x="7176020" y="3645175"/>
            <a:ext cx="3240000" cy="360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8E5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数据质量监控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7190625" y="4364838"/>
            <a:ext cx="3240000" cy="1512000"/>
          </a:xfrm>
          <a:prstGeom prst="rect">
            <a:avLst/>
          </a:prstGeom>
          <a:noFill/>
          <a:ln w="9525" cap="sq">
            <a:noFill/>
            <a:miter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18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设置数据质量监控指标，如数据完整性、准确性、一致性等。定期对数据进行质量检查，发现问题及时处理，保障机器人回答的可靠性。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4"/>
            </p:custDataLst>
          </p:nvPr>
        </p:nvSpPr>
        <p:spPr>
          <a:xfrm>
            <a:off x="7823689" y="1535353"/>
            <a:ext cx="1834172" cy="1834172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0"/>
                </a:schemeClr>
              </a:gs>
              <a:gs pos="100000">
                <a:schemeClr val="accent2">
                  <a:lumMod val="75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5"/>
            </p:custDataLst>
          </p:nvPr>
        </p:nvSpPr>
        <p:spPr>
          <a:xfrm>
            <a:off x="7977764" y="1628468"/>
            <a:ext cx="1567932" cy="1567932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6"/>
            </p:custDataLst>
          </p:nvPr>
        </p:nvSpPr>
        <p:spPr>
          <a:xfrm>
            <a:off x="8543690" y="2204985"/>
            <a:ext cx="434810" cy="409818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649874" y="1535644"/>
            <a:ext cx="1838670" cy="1838670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83321" y="1700841"/>
            <a:ext cx="1571776" cy="1571776"/>
          </a:xfrm>
          <a:custGeom>
            <a:avLst/>
            <a:gdLst/>
            <a:ahLst/>
            <a:cxnLst/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348316" y="2276631"/>
            <a:ext cx="440517" cy="44051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19050" tIns="19050" rIns="19050" bIns="1905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数据管理策略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906496" y="1978642"/>
            <a:ext cx="799346" cy="79934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101600" dir="5400000" algn="t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991656" y="2207009"/>
            <a:ext cx="629028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948406" y="4004847"/>
            <a:ext cx="799346" cy="799346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254000" dist="101600" dir="5400000" algn="t" rotWithShape="0">
              <a:schemeClr val="accent2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991796" y="4196384"/>
            <a:ext cx="71510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 rot="5400000">
            <a:off x="1705841" y="2122081"/>
            <a:ext cx="512468" cy="512468"/>
          </a:xfrm>
          <a:prstGeom prst="blockArc">
            <a:avLst>
              <a:gd name="adj1" fmla="val 10800000"/>
              <a:gd name="adj2" fmla="val 194251"/>
              <a:gd name="adj3" fmla="val 15161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2411957" y="1978642"/>
            <a:ext cx="2262055" cy="7993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用户认证与授权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80355" y="1844675"/>
            <a:ext cx="5974080" cy="15005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用多种登录方式，如学号、邮箱、手机号，结合第三方登录（微信、QQ等），方便用户登录。严格的用户认证机制，确保用户身份真实可靠。根据用户角色（学生、教师、管理员）分配不同权限，限制数据访问范围，保护敏感信息。
</a:t>
            </a:r>
            <a:endParaRPr kumimoji="1" lang="zh-CN" altLang="en-US" sz="1600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 rot="5400000">
            <a:off x="1772285" y="4151630"/>
            <a:ext cx="512445" cy="506730"/>
          </a:xfrm>
          <a:prstGeom prst="blockArc">
            <a:avLst>
              <a:gd name="adj1" fmla="val 10800000"/>
              <a:gd name="adj2" fmla="val 194251"/>
              <a:gd name="adj3" fmla="val 15161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8"/>
            </p:custDataLst>
          </p:nvPr>
        </p:nvSpPr>
        <p:spPr>
          <a:xfrm>
            <a:off x="2415133" y="4004847"/>
            <a:ext cx="2262055" cy="7993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数据加密存储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298824" y="3933267"/>
            <a:ext cx="5973980" cy="11266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对用户登录密码、个人信息等敏感数据在存储和传输过程中进行加密处理，采用[加密算法名称]加密，防止数据泄露，保障用户数据安全。</a:t>
            </a:r>
            <a:endParaRPr kumimoji="1" lang="en-US" altLang="zh-CN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9"/>
            </p:custDataLst>
          </p:nvPr>
        </p:nvSpPr>
        <p:spPr>
          <a:xfrm>
            <a:off x="4862725" y="2255205"/>
            <a:ext cx="247387" cy="246221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0"/>
            </p:custDataLst>
          </p:nvPr>
        </p:nvSpPr>
        <p:spPr>
          <a:xfrm>
            <a:off x="4871615" y="4293476"/>
            <a:ext cx="247387" cy="246221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数据安全措施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964690" y="5344160"/>
            <a:ext cx="9027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登录时你更倾向于用学号、邮箱、手机号还是第三方登录？为什么？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  <p:bldP spid="16" grpId="1"/>
      <p:bldP spid="10" grpId="0"/>
      <p:bldP spid="10" grpId="1"/>
      <p:bldP spid="13" grpId="0"/>
      <p:bldP spid="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877670" y="2133973"/>
            <a:ext cx="4356695" cy="129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97336" y="3367588"/>
            <a:ext cx="6899787" cy="2554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预期效果与价值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0344676" y="1110753"/>
            <a:ext cx="823724" cy="125912"/>
          </a:xfrm>
          <a:custGeom>
            <a:avLst/>
            <a:gdLst>
              <a:gd name="connsiteX0" fmla="*/ 760768 w 823724"/>
              <a:gd name="connsiteY0" fmla="*/ 0 h 125912"/>
              <a:gd name="connsiteX1" fmla="*/ 823724 w 823724"/>
              <a:gd name="connsiteY1" fmla="*/ 62956 h 125912"/>
              <a:gd name="connsiteX2" fmla="*/ 760768 w 823724"/>
              <a:gd name="connsiteY2" fmla="*/ 125912 h 125912"/>
              <a:gd name="connsiteX3" fmla="*/ 697812 w 823724"/>
              <a:gd name="connsiteY3" fmla="*/ 62956 h 125912"/>
              <a:gd name="connsiteX4" fmla="*/ 760768 w 823724"/>
              <a:gd name="connsiteY4" fmla="*/ 0 h 125912"/>
              <a:gd name="connsiteX5" fmla="*/ 411862 w 823724"/>
              <a:gd name="connsiteY5" fmla="*/ 0 h 125912"/>
              <a:gd name="connsiteX6" fmla="*/ 474818 w 823724"/>
              <a:gd name="connsiteY6" fmla="*/ 62956 h 125912"/>
              <a:gd name="connsiteX7" fmla="*/ 411862 w 823724"/>
              <a:gd name="connsiteY7" fmla="*/ 125912 h 125912"/>
              <a:gd name="connsiteX8" fmla="*/ 348906 w 823724"/>
              <a:gd name="connsiteY8" fmla="*/ 62956 h 125912"/>
              <a:gd name="connsiteX9" fmla="*/ 411862 w 823724"/>
              <a:gd name="connsiteY9" fmla="*/ 0 h 125912"/>
              <a:gd name="connsiteX10" fmla="*/ 62956 w 823724"/>
              <a:gd name="connsiteY10" fmla="*/ 0 h 125912"/>
              <a:gd name="connsiteX11" fmla="*/ 125912 w 823724"/>
              <a:gd name="connsiteY11" fmla="*/ 62956 h 125912"/>
              <a:gd name="connsiteX12" fmla="*/ 62956 w 823724"/>
              <a:gd name="connsiteY12" fmla="*/ 125912 h 125912"/>
              <a:gd name="connsiteX13" fmla="*/ 0 w 823724"/>
              <a:gd name="connsiteY13" fmla="*/ 62956 h 125912"/>
              <a:gd name="connsiteX14" fmla="*/ 62956 w 823724"/>
              <a:gd name="connsiteY14" fmla="*/ 0 h 125912"/>
            </a:gdLst>
            <a:ahLst/>
            <a:cxnLst/>
            <a:rect l="l" t="t" r="r" b="b"/>
            <a:pathLst>
              <a:path w="823724" h="125912">
                <a:moveTo>
                  <a:pt x="760768" y="0"/>
                </a:moveTo>
                <a:cubicBezTo>
                  <a:pt x="795538" y="0"/>
                  <a:pt x="823724" y="28186"/>
                  <a:pt x="823724" y="62956"/>
                </a:cubicBezTo>
                <a:cubicBezTo>
                  <a:pt x="823724" y="97726"/>
                  <a:pt x="795538" y="125912"/>
                  <a:pt x="760768" y="125912"/>
                </a:cubicBezTo>
                <a:cubicBezTo>
                  <a:pt x="725998" y="125912"/>
                  <a:pt x="697812" y="97726"/>
                  <a:pt x="697812" y="62956"/>
                </a:cubicBezTo>
                <a:cubicBezTo>
                  <a:pt x="697812" y="28186"/>
                  <a:pt x="725998" y="0"/>
                  <a:pt x="760768" y="0"/>
                </a:cubicBezTo>
                <a:close/>
                <a:moveTo>
                  <a:pt x="411862" y="0"/>
                </a:moveTo>
                <a:cubicBezTo>
                  <a:pt x="446632" y="0"/>
                  <a:pt x="474818" y="28186"/>
                  <a:pt x="474818" y="62956"/>
                </a:cubicBezTo>
                <a:cubicBezTo>
                  <a:pt x="474818" y="97726"/>
                  <a:pt x="446632" y="125912"/>
                  <a:pt x="411862" y="125912"/>
                </a:cubicBezTo>
                <a:cubicBezTo>
                  <a:pt x="377092" y="125912"/>
                  <a:pt x="348906" y="97726"/>
                  <a:pt x="348906" y="62956"/>
                </a:cubicBezTo>
                <a:cubicBezTo>
                  <a:pt x="348906" y="28186"/>
                  <a:pt x="377092" y="0"/>
                  <a:pt x="411862" y="0"/>
                </a:cubicBezTo>
                <a:close/>
                <a:moveTo>
                  <a:pt x="62956" y="0"/>
                </a:moveTo>
                <a:cubicBezTo>
                  <a:pt x="97726" y="0"/>
                  <a:pt x="125912" y="28186"/>
                  <a:pt x="125912" y="62956"/>
                </a:cubicBezTo>
                <a:cubicBezTo>
                  <a:pt x="125912" y="97726"/>
                  <a:pt x="97726" y="125912"/>
                  <a:pt x="62956" y="125912"/>
                </a:cubicBezTo>
                <a:cubicBezTo>
                  <a:pt x="28186" y="125912"/>
                  <a:pt x="0" y="97726"/>
                  <a:pt x="0" y="62956"/>
                </a:cubicBezTo>
                <a:cubicBezTo>
                  <a:pt x="0" y="28186"/>
                  <a:pt x="28186" y="0"/>
                  <a:pt x="6295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5264891" y="2055456"/>
            <a:ext cx="843598" cy="1527089"/>
          </a:xfrm>
          <a:custGeom>
            <a:avLst/>
            <a:gdLst>
              <a:gd name="connsiteX0" fmla="*/ 1 w 843598"/>
              <a:gd name="connsiteY0" fmla="*/ 1527089 h 1527089"/>
              <a:gd name="connsiteX1" fmla="*/ 421800 w 843598"/>
              <a:gd name="connsiteY1" fmla="*/ 881929 h 1527089"/>
              <a:gd name="connsiteX2" fmla="*/ 843598 w 843598"/>
              <a:gd name="connsiteY2" fmla="*/ 1527089 h 1527089"/>
              <a:gd name="connsiteX3" fmla="*/ 0 w 843598"/>
              <a:gd name="connsiteY3" fmla="*/ 645160 h 1527089"/>
              <a:gd name="connsiteX4" fmla="*/ 421799 w 843598"/>
              <a:gd name="connsiteY4" fmla="*/ 0 h 1527089"/>
              <a:gd name="connsiteX5" fmla="*/ 843596 w 843598"/>
              <a:gd name="connsiteY5" fmla="*/ 645160 h 1527089"/>
            </a:gdLst>
            <a:ahLst/>
            <a:cxnLst/>
            <a:rect l="l" t="t" r="r" b="b"/>
            <a:pathLst>
              <a:path w="843598" h="1527089">
                <a:moveTo>
                  <a:pt x="1" y="1527089"/>
                </a:moveTo>
                <a:lnTo>
                  <a:pt x="421800" y="881929"/>
                </a:lnTo>
                <a:lnTo>
                  <a:pt x="843598" y="1527089"/>
                </a:lnTo>
                <a:close/>
                <a:moveTo>
                  <a:pt x="0" y="645160"/>
                </a:moveTo>
                <a:lnTo>
                  <a:pt x="421799" y="0"/>
                </a:lnTo>
                <a:lnTo>
                  <a:pt x="843596" y="645160"/>
                </a:lnTo>
                <a:close/>
              </a:path>
            </a:pathLst>
          </a:custGeom>
          <a:solidFill>
            <a:schemeClr val="bg1">
              <a:lumMod val="85000"/>
              <a:alpha val="5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0"/>
            <a:ext cx="2408637" cy="2315096"/>
          </a:xfrm>
          <a:custGeom>
            <a:avLst/>
            <a:gdLst>
              <a:gd name="connsiteX0" fmla="*/ 268511 w 2408637"/>
              <a:gd name="connsiteY0" fmla="*/ 0 h 2315096"/>
              <a:gd name="connsiteX1" fmla="*/ 2408637 w 2408637"/>
              <a:gd name="connsiteY1" fmla="*/ 0 h 2315096"/>
              <a:gd name="connsiteX2" fmla="*/ 2408637 w 2408637"/>
              <a:gd name="connsiteY2" fmla="*/ 1976032 h 2315096"/>
              <a:gd name="connsiteX3" fmla="*/ 2404883 w 2408637"/>
              <a:gd name="connsiteY3" fmla="*/ 1979444 h 2315096"/>
              <a:gd name="connsiteX4" fmla="*/ 1469894 w 2408637"/>
              <a:gd name="connsiteY4" fmla="*/ 2315096 h 2315096"/>
              <a:gd name="connsiteX5" fmla="*/ 0 w 2408637"/>
              <a:gd name="connsiteY5" fmla="*/ 845202 h 2315096"/>
              <a:gd name="connsiteX6" fmla="*/ 251035 w 2408637"/>
              <a:gd name="connsiteY6" fmla="*/ 23370 h 2315096"/>
            </a:gdLst>
            <a:ahLst/>
            <a:cxnLst/>
            <a:rect l="l" t="t" r="r" b="b"/>
            <a:pathLst>
              <a:path w="2408637" h="2315096">
                <a:moveTo>
                  <a:pt x="268511" y="0"/>
                </a:moveTo>
                <a:lnTo>
                  <a:pt x="2408637" y="0"/>
                </a:lnTo>
                <a:lnTo>
                  <a:pt x="2408637" y="1976032"/>
                </a:lnTo>
                <a:lnTo>
                  <a:pt x="2404883" y="1979444"/>
                </a:lnTo>
                <a:cubicBezTo>
                  <a:pt x="2150799" y="2189133"/>
                  <a:pt x="1825056" y="2315096"/>
                  <a:pt x="1469894" y="2315096"/>
                </a:cubicBezTo>
                <a:cubicBezTo>
                  <a:pt x="658094" y="2315096"/>
                  <a:pt x="0" y="1657002"/>
                  <a:pt x="0" y="845202"/>
                </a:cubicBezTo>
                <a:cubicBezTo>
                  <a:pt x="0" y="540777"/>
                  <a:pt x="92545" y="257967"/>
                  <a:pt x="251035" y="233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0" y="4542904"/>
            <a:ext cx="2408637" cy="2315096"/>
          </a:xfrm>
          <a:custGeom>
            <a:avLst/>
            <a:gdLst>
              <a:gd name="connsiteX0" fmla="*/ 1469894 w 2408637"/>
              <a:gd name="connsiteY0" fmla="*/ 0 h 2315096"/>
              <a:gd name="connsiteX1" fmla="*/ 2404883 w 2408637"/>
              <a:gd name="connsiteY1" fmla="*/ 335653 h 2315096"/>
              <a:gd name="connsiteX2" fmla="*/ 2408637 w 2408637"/>
              <a:gd name="connsiteY2" fmla="*/ 339064 h 2315096"/>
              <a:gd name="connsiteX3" fmla="*/ 2408637 w 2408637"/>
              <a:gd name="connsiteY3" fmla="*/ 2315096 h 2315096"/>
              <a:gd name="connsiteX4" fmla="*/ 268511 w 2408637"/>
              <a:gd name="connsiteY4" fmla="*/ 2315096 h 2315096"/>
              <a:gd name="connsiteX5" fmla="*/ 251035 w 2408637"/>
              <a:gd name="connsiteY5" fmla="*/ 2291726 h 2315096"/>
              <a:gd name="connsiteX6" fmla="*/ 0 w 2408637"/>
              <a:gd name="connsiteY6" fmla="*/ 1469894 h 2315096"/>
              <a:gd name="connsiteX7" fmla="*/ 1469894 w 2408637"/>
              <a:gd name="connsiteY7" fmla="*/ 0 h 2315096"/>
            </a:gdLst>
            <a:ahLst/>
            <a:cxnLst/>
            <a:rect l="l" t="t" r="r" b="b"/>
            <a:pathLst>
              <a:path w="2408637" h="2315096">
                <a:moveTo>
                  <a:pt x="1469894" y="0"/>
                </a:moveTo>
                <a:cubicBezTo>
                  <a:pt x="1825056" y="0"/>
                  <a:pt x="2150799" y="125964"/>
                  <a:pt x="2404883" y="335653"/>
                </a:cubicBezTo>
                <a:lnTo>
                  <a:pt x="2408637" y="339064"/>
                </a:lnTo>
                <a:lnTo>
                  <a:pt x="2408637" y="2315096"/>
                </a:lnTo>
                <a:lnTo>
                  <a:pt x="268511" y="2315096"/>
                </a:lnTo>
                <a:lnTo>
                  <a:pt x="251035" y="2291726"/>
                </a:lnTo>
                <a:cubicBezTo>
                  <a:pt x="92545" y="2057129"/>
                  <a:pt x="0" y="1774319"/>
                  <a:pt x="0" y="1469894"/>
                </a:cubicBezTo>
                <a:cubicBezTo>
                  <a:pt x="0" y="658094"/>
                  <a:pt x="658094" y="0"/>
                  <a:pt x="14698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2135505" y="260350"/>
            <a:ext cx="3764915" cy="3627120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319020" y="3971925"/>
            <a:ext cx="3630295" cy="3816985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994769"/>
            <a:ext cx="4201420" cy="4982072"/>
          </a:xfrm>
          <a:custGeom>
            <a:avLst/>
            <a:gdLst>
              <a:gd name="connsiteX0" fmla="*/ 2547841 w 4384482"/>
              <a:gd name="connsiteY0" fmla="*/ 0 h 5095682"/>
              <a:gd name="connsiteX1" fmla="*/ 4349437 w 4384482"/>
              <a:gd name="connsiteY1" fmla="*/ 746245 h 5095682"/>
              <a:gd name="connsiteX2" fmla="*/ 4384482 w 4384482"/>
              <a:gd name="connsiteY2" fmla="*/ 784805 h 5095682"/>
              <a:gd name="connsiteX3" fmla="*/ 4384482 w 4384482"/>
              <a:gd name="connsiteY3" fmla="*/ 4310878 h 5095682"/>
              <a:gd name="connsiteX4" fmla="*/ 4349437 w 4384482"/>
              <a:gd name="connsiteY4" fmla="*/ 4349437 h 5095682"/>
              <a:gd name="connsiteX5" fmla="*/ 2547841 w 4384482"/>
              <a:gd name="connsiteY5" fmla="*/ 5095682 h 5095682"/>
              <a:gd name="connsiteX6" fmla="*/ 0 w 4384482"/>
              <a:gd name="connsiteY6" fmla="*/ 2547841 h 5095682"/>
              <a:gd name="connsiteX7" fmla="*/ 2547841 w 4384482"/>
              <a:gd name="connsiteY7" fmla="*/ 0 h 5095682"/>
            </a:gdLst>
            <a:ahLst/>
            <a:cxnLst/>
            <a:rect l="l" t="t" r="r" b="b"/>
            <a:pathLst>
              <a:path w="4384482" h="5095682">
                <a:moveTo>
                  <a:pt x="2547841" y="0"/>
                </a:moveTo>
                <a:cubicBezTo>
                  <a:pt x="3251408" y="0"/>
                  <a:pt x="3888368" y="285177"/>
                  <a:pt x="4349437" y="746245"/>
                </a:cubicBezTo>
                <a:lnTo>
                  <a:pt x="4384482" y="784805"/>
                </a:lnTo>
                <a:lnTo>
                  <a:pt x="4384482" y="4310878"/>
                </a:lnTo>
                <a:lnTo>
                  <a:pt x="4349437" y="4349437"/>
                </a:lnTo>
                <a:cubicBezTo>
                  <a:pt x="3888368" y="4810506"/>
                  <a:pt x="3251408" y="5095682"/>
                  <a:pt x="2547841" y="5095682"/>
                </a:cubicBezTo>
                <a:cubicBezTo>
                  <a:pt x="1140707" y="5095682"/>
                  <a:pt x="0" y="3954975"/>
                  <a:pt x="0" y="2547841"/>
                </a:cubicBezTo>
                <a:cubicBezTo>
                  <a:pt x="0" y="1140707"/>
                  <a:pt x="1140707" y="0"/>
                  <a:pt x="254784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380942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80942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284859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284859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44022" y="768723"/>
            <a:ext cx="2398415" cy="26606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723484" y="4223126"/>
            <a:ext cx="2792467" cy="1396233"/>
          </a:xfrm>
          <a:custGeom>
            <a:avLst/>
            <a:gdLst>
              <a:gd name="connsiteX0" fmla="*/ 1804604 w 3609208"/>
              <a:gd name="connsiteY0" fmla="*/ 0 h 1804603"/>
              <a:gd name="connsiteX1" fmla="*/ 3609208 w 3609208"/>
              <a:gd name="connsiteY1" fmla="*/ 1804603 h 1804603"/>
              <a:gd name="connsiteX2" fmla="*/ 0 w 3609208"/>
              <a:gd name="connsiteY2" fmla="*/ 1804603 h 1804603"/>
            </a:gdLst>
            <a:ahLst/>
            <a:cxnLst/>
            <a:rect l="l" t="t" r="r" b="b"/>
            <a:pathLst>
              <a:path w="3609208" h="1804603">
                <a:moveTo>
                  <a:pt x="1804604" y="0"/>
                </a:moveTo>
                <a:lnTo>
                  <a:pt x="3609208" y="1804603"/>
                </a:lnTo>
                <a:lnTo>
                  <a:pt x="0" y="18046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723483" y="2530109"/>
            <a:ext cx="2792468" cy="11207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94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师生无需在多个平台查找信息，通过机器人快速获取所需校务信息，节省时间和精力。如查询图书馆资源时，能快速得知馆藏位置、借阅情况等，提高学习和工作效率。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168805" y="175977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 rot="2700000">
            <a:off x="1848301" y="3800742"/>
            <a:ext cx="542833" cy="542833"/>
          </a:xfrm>
          <a:prstGeom prst="rect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 rot="13500000" flipV="1">
            <a:off x="2049874" y="1446564"/>
            <a:ext cx="139686" cy="13968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970104" y="3927372"/>
            <a:ext cx="299226" cy="28957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723483" y="2204431"/>
            <a:ext cx="2792468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信息获取便捷性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693417" y="4223126"/>
            <a:ext cx="2792467" cy="1396233"/>
          </a:xfrm>
          <a:custGeom>
            <a:avLst/>
            <a:gdLst>
              <a:gd name="connsiteX0" fmla="*/ 1804604 w 3609208"/>
              <a:gd name="connsiteY0" fmla="*/ 0 h 1804603"/>
              <a:gd name="connsiteX1" fmla="*/ 3609208 w 3609208"/>
              <a:gd name="connsiteY1" fmla="*/ 1804603 h 1804603"/>
              <a:gd name="connsiteX2" fmla="*/ 0 w 3609208"/>
              <a:gd name="connsiteY2" fmla="*/ 1804603 h 1804603"/>
            </a:gdLst>
            <a:ahLst/>
            <a:cxnLst/>
            <a:rect l="l" t="t" r="r" b="b"/>
            <a:pathLst>
              <a:path w="3609208" h="1804603">
                <a:moveTo>
                  <a:pt x="1804604" y="0"/>
                </a:moveTo>
                <a:lnTo>
                  <a:pt x="3609208" y="1804603"/>
                </a:lnTo>
                <a:lnTo>
                  <a:pt x="0" y="18046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693416" y="2567574"/>
            <a:ext cx="2792468" cy="11207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94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机器人提供的信息直接来源于学校官方系统，经过严格的数据管理，确保信息准确无误，避免因信息错误导致的学习和工作困扰。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5138738" y="175977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 rot="2700000">
            <a:off x="5818234" y="3800742"/>
            <a:ext cx="542833" cy="542833"/>
          </a:xfrm>
          <a:prstGeom prst="rect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 rot="13500000" flipV="1">
            <a:off x="6019807" y="1446564"/>
            <a:ext cx="139686" cy="13968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5940037" y="3922545"/>
            <a:ext cx="299226" cy="29922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693416" y="2204431"/>
            <a:ext cx="2792468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信息准确性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8726433" y="4223126"/>
            <a:ext cx="2792467" cy="1396233"/>
          </a:xfrm>
          <a:custGeom>
            <a:avLst/>
            <a:gdLst>
              <a:gd name="connsiteX0" fmla="*/ 1804604 w 3609208"/>
              <a:gd name="connsiteY0" fmla="*/ 0 h 1804603"/>
              <a:gd name="connsiteX1" fmla="*/ 3609208 w 3609208"/>
              <a:gd name="connsiteY1" fmla="*/ 1804603 h 1804603"/>
              <a:gd name="connsiteX2" fmla="*/ 0 w 3609208"/>
              <a:gd name="connsiteY2" fmla="*/ 1804603 h 1804603"/>
            </a:gdLst>
            <a:ahLst/>
            <a:cxnLst/>
            <a:rect l="l" t="t" r="r" b="b"/>
            <a:pathLst>
              <a:path w="3609208" h="1804603">
                <a:moveTo>
                  <a:pt x="1804604" y="0"/>
                </a:moveTo>
                <a:lnTo>
                  <a:pt x="3609208" y="1804603"/>
                </a:lnTo>
                <a:lnTo>
                  <a:pt x="0" y="18046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8726432" y="2567574"/>
            <a:ext cx="2792468" cy="11207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94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通过优化信息查询和处理流程，减少用户等待时间，提升系统的响应速度，进一步提升校园信息服务的效率。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9171753" y="175977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 rot="2700000">
            <a:off x="9851250" y="3800742"/>
            <a:ext cx="542833" cy="542833"/>
          </a:xfrm>
          <a:prstGeom prst="rect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 rot="13500000" flipV="1">
            <a:off x="10052824" y="1446564"/>
            <a:ext cx="139686" cy="139686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9973053" y="3933756"/>
            <a:ext cx="299226" cy="27680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8726432" y="2204431"/>
            <a:ext cx="2792468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效率提升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提升校园信息服务效率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  <p:bldP spid="9" grpId="1"/>
      <p:bldP spid="16" grpId="0"/>
      <p:bldP spid="16" grpId="1"/>
      <p:bldP spid="11" grpId="0"/>
      <p:bldP spid="11" grpId="1"/>
      <p:bldP spid="18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rot="3733223">
            <a:off x="332204" y="2367028"/>
            <a:ext cx="3558280" cy="3133338"/>
          </a:xfrm>
          <a:custGeom>
            <a:avLst/>
            <a:gdLst>
              <a:gd name="connsiteX0" fmla="*/ 31282 w 3148623"/>
              <a:gd name="connsiteY0" fmla="*/ 1373030 h 2772603"/>
              <a:gd name="connsiteX1" fmla="*/ 1020931 w 3148623"/>
              <a:gd name="connsiteY1" fmla="*/ 66601 h 2772603"/>
              <a:gd name="connsiteX2" fmla="*/ 1337211 w 3148623"/>
              <a:gd name="connsiteY2" fmla="*/ 47549 h 2772603"/>
              <a:gd name="connsiteX3" fmla="*/ 3003902 w 3148623"/>
              <a:gd name="connsiteY3" fmla="*/ 925537 h 2772603"/>
              <a:gd name="connsiteX4" fmla="*/ 3117341 w 3148623"/>
              <a:gd name="connsiteY4" fmla="*/ 1291537 h 2772603"/>
              <a:gd name="connsiteX5" fmla="*/ 2564569 w 3148623"/>
              <a:gd name="connsiteY5" fmla="*/ 2340868 h 2772603"/>
              <a:gd name="connsiteX6" fmla="*/ 2564569 w 3148623"/>
              <a:gd name="connsiteY6" fmla="*/ 2566352 h 2772603"/>
              <a:gd name="connsiteX7" fmla="*/ 2516408 w 3148623"/>
              <a:gd name="connsiteY7" fmla="*/ 2614513 h 2772603"/>
              <a:gd name="connsiteX8" fmla="*/ 2420417 w 3148623"/>
              <a:gd name="connsiteY8" fmla="*/ 2614513 h 2772603"/>
              <a:gd name="connsiteX9" fmla="*/ 2413374 w 3148623"/>
              <a:gd name="connsiteY9" fmla="*/ 2627882 h 2772603"/>
              <a:gd name="connsiteX10" fmla="*/ 2047374 w 3148623"/>
              <a:gd name="connsiteY10" fmla="*/ 2741321 h 2772603"/>
              <a:gd name="connsiteX11" fmla="*/ 144720 w 3148623"/>
              <a:gd name="connsiteY11" fmla="*/ 1739030 h 2772603"/>
              <a:gd name="connsiteX12" fmla="*/ 31282 w 3148623"/>
              <a:gd name="connsiteY12" fmla="*/ 1373030 h 2772603"/>
            </a:gdLst>
            <a:ahLst/>
            <a:cxnLst/>
            <a:rect l="l" t="t" r="r" b="b"/>
            <a:pathLst>
              <a:path w="3148623" h="2772603">
                <a:moveTo>
                  <a:pt x="31282" y="1373030"/>
                </a:moveTo>
                <a:lnTo>
                  <a:pt x="1020931" y="66601"/>
                </a:lnTo>
                <a:cubicBezTo>
                  <a:pt x="1089591" y="-14687"/>
                  <a:pt x="1204817" y="-22194"/>
                  <a:pt x="1337211" y="47549"/>
                </a:cubicBezTo>
                <a:lnTo>
                  <a:pt x="3003902" y="925537"/>
                </a:lnTo>
                <a:cubicBezTo>
                  <a:pt x="3136296" y="995280"/>
                  <a:pt x="3187084" y="1159144"/>
                  <a:pt x="3117341" y="1291537"/>
                </a:cubicBezTo>
                <a:lnTo>
                  <a:pt x="2564569" y="2340868"/>
                </a:lnTo>
                <a:lnTo>
                  <a:pt x="2564569" y="2566352"/>
                </a:lnTo>
                <a:cubicBezTo>
                  <a:pt x="2564569" y="2592951"/>
                  <a:pt x="2543007" y="2614513"/>
                  <a:pt x="2516408" y="2614513"/>
                </a:cubicBezTo>
                <a:lnTo>
                  <a:pt x="2420417" y="2614513"/>
                </a:lnTo>
                <a:lnTo>
                  <a:pt x="2413374" y="2627882"/>
                </a:lnTo>
                <a:cubicBezTo>
                  <a:pt x="2343631" y="2760276"/>
                  <a:pt x="2179767" y="2811064"/>
                  <a:pt x="2047374" y="2741321"/>
                </a:cubicBezTo>
                <a:lnTo>
                  <a:pt x="144720" y="1739030"/>
                </a:lnTo>
                <a:cubicBezTo>
                  <a:pt x="12327" y="1669287"/>
                  <a:pt x="-38461" y="1505424"/>
                  <a:pt x="31282" y="137303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rot="6554278">
            <a:off x="507339" y="2763454"/>
            <a:ext cx="3812770" cy="3120386"/>
          </a:xfrm>
          <a:custGeom>
            <a:avLst/>
            <a:gdLst>
              <a:gd name="connsiteX0" fmla="*/ 0 w 3478647"/>
              <a:gd name="connsiteY0" fmla="*/ 894720 h 2846938"/>
              <a:gd name="connsiteX1" fmla="*/ 2520246 w 3478647"/>
              <a:gd name="connsiteY1" fmla="*/ 15204 h 2846938"/>
              <a:gd name="connsiteX2" fmla="*/ 2865343 w 3478647"/>
              <a:gd name="connsiteY2" fmla="*/ 181749 h 2846938"/>
              <a:gd name="connsiteX3" fmla="*/ 3463443 w 3478647"/>
              <a:gd name="connsiteY3" fmla="*/ 1895602 h 2846938"/>
              <a:gd name="connsiteX4" fmla="*/ 3296899 w 3478647"/>
              <a:gd name="connsiteY4" fmla="*/ 2240699 h 2846938"/>
              <a:gd name="connsiteX5" fmla="*/ 1559725 w 3478647"/>
              <a:gd name="connsiteY5" fmla="*/ 2846938 h 2846938"/>
              <a:gd name="connsiteX6" fmla="*/ 0 w 3478647"/>
              <a:gd name="connsiteY6" fmla="*/ 894720 h 2846938"/>
            </a:gdLst>
            <a:ahLst/>
            <a:cxnLst/>
            <a:rect l="l" t="t" r="r" b="b"/>
            <a:pathLst>
              <a:path w="3478647" h="2846938">
                <a:moveTo>
                  <a:pt x="0" y="894720"/>
                </a:moveTo>
                <a:lnTo>
                  <a:pt x="2520246" y="15204"/>
                </a:lnTo>
                <a:cubicBezTo>
                  <a:pt x="2661532" y="-34102"/>
                  <a:pt x="2816037" y="40463"/>
                  <a:pt x="2865343" y="181749"/>
                </a:cubicBezTo>
                <a:lnTo>
                  <a:pt x="3463443" y="1895602"/>
                </a:lnTo>
                <a:cubicBezTo>
                  <a:pt x="3512749" y="2036887"/>
                  <a:pt x="3438185" y="2191393"/>
                  <a:pt x="3296899" y="2240699"/>
                </a:cubicBezTo>
                <a:lnTo>
                  <a:pt x="1559725" y="2846938"/>
                </a:lnTo>
                <a:lnTo>
                  <a:pt x="0" y="89472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75000"/>
                </a:schemeClr>
              </a:gs>
              <a:gs pos="82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2339524" y="2135555"/>
            <a:ext cx="1139482" cy="8405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000">
                      <a:srgbClr val="47564B">
                        <a:alpha val="100000"/>
                      </a:srgbClr>
                    </a:gs>
                    <a:gs pos="82000">
                      <a:srgbClr val="5E726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 rot="3733223">
            <a:off x="483732" y="2309760"/>
            <a:ext cx="3457978" cy="3172718"/>
          </a:xfrm>
          <a:custGeom>
            <a:avLst/>
            <a:gdLst>
              <a:gd name="connsiteX0" fmla="*/ 31282 w 3021888"/>
              <a:gd name="connsiteY0" fmla="*/ 1373030 h 2772603"/>
              <a:gd name="connsiteX1" fmla="*/ 1020931 w 3021888"/>
              <a:gd name="connsiteY1" fmla="*/ 66601 h 2772603"/>
              <a:gd name="connsiteX2" fmla="*/ 1337211 w 3021888"/>
              <a:gd name="connsiteY2" fmla="*/ 47549 h 2772603"/>
              <a:gd name="connsiteX3" fmla="*/ 2862325 w 3021888"/>
              <a:gd name="connsiteY3" fmla="*/ 850956 h 2772603"/>
              <a:gd name="connsiteX4" fmla="*/ 3001497 w 3021888"/>
              <a:gd name="connsiteY4" fmla="*/ 1208980 h 2772603"/>
              <a:gd name="connsiteX5" fmla="*/ 2564569 w 3021888"/>
              <a:gd name="connsiteY5" fmla="*/ 2340868 h 2772603"/>
              <a:gd name="connsiteX6" fmla="*/ 2564569 w 3021888"/>
              <a:gd name="connsiteY6" fmla="*/ 2566352 h 2772603"/>
              <a:gd name="connsiteX7" fmla="*/ 2516408 w 3021888"/>
              <a:gd name="connsiteY7" fmla="*/ 2614513 h 2772603"/>
              <a:gd name="connsiteX8" fmla="*/ 2420417 w 3021888"/>
              <a:gd name="connsiteY8" fmla="*/ 2614513 h 2772603"/>
              <a:gd name="connsiteX9" fmla="*/ 2413374 w 3021888"/>
              <a:gd name="connsiteY9" fmla="*/ 2627882 h 2772603"/>
              <a:gd name="connsiteX10" fmla="*/ 2047374 w 3021888"/>
              <a:gd name="connsiteY10" fmla="*/ 2741321 h 2772603"/>
              <a:gd name="connsiteX11" fmla="*/ 144720 w 3021888"/>
              <a:gd name="connsiteY11" fmla="*/ 1739030 h 2772603"/>
              <a:gd name="connsiteX12" fmla="*/ 31282 w 3021888"/>
              <a:gd name="connsiteY12" fmla="*/ 1373030 h 2772603"/>
            </a:gdLst>
            <a:ahLst/>
            <a:cxnLst/>
            <a:rect l="l" t="t" r="r" b="b"/>
            <a:pathLst>
              <a:path w="3021888" h="2772603">
                <a:moveTo>
                  <a:pt x="31282" y="1373030"/>
                </a:moveTo>
                <a:lnTo>
                  <a:pt x="1020931" y="66601"/>
                </a:lnTo>
                <a:cubicBezTo>
                  <a:pt x="1089591" y="-14687"/>
                  <a:pt x="1204817" y="-22194"/>
                  <a:pt x="1337211" y="47549"/>
                </a:cubicBezTo>
                <a:lnTo>
                  <a:pt x="2862325" y="850956"/>
                </a:lnTo>
                <a:cubicBezTo>
                  <a:pt x="2994719" y="920699"/>
                  <a:pt x="3057245" y="1013233"/>
                  <a:pt x="3001497" y="1208980"/>
                </a:cubicBezTo>
                <a:lnTo>
                  <a:pt x="2564569" y="2340868"/>
                </a:lnTo>
                <a:lnTo>
                  <a:pt x="2564569" y="2566352"/>
                </a:lnTo>
                <a:cubicBezTo>
                  <a:pt x="2564569" y="2592951"/>
                  <a:pt x="2543007" y="2614513"/>
                  <a:pt x="2516408" y="2614513"/>
                </a:cubicBezTo>
                <a:lnTo>
                  <a:pt x="2420417" y="2614513"/>
                </a:lnTo>
                <a:lnTo>
                  <a:pt x="2413374" y="2627882"/>
                </a:lnTo>
                <a:cubicBezTo>
                  <a:pt x="2343631" y="2760276"/>
                  <a:pt x="2179767" y="2811064"/>
                  <a:pt x="2047374" y="2741321"/>
                </a:cubicBezTo>
                <a:lnTo>
                  <a:pt x="144720" y="1739030"/>
                </a:lnTo>
                <a:cubicBezTo>
                  <a:pt x="12327" y="1669287"/>
                  <a:pt x="-38461" y="1505424"/>
                  <a:pt x="31282" y="137303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778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2974363" y="5417320"/>
            <a:ext cx="347596" cy="34759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201474" y="3029672"/>
            <a:ext cx="2166215" cy="499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社交互动增强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193950" y="3506730"/>
            <a:ext cx="2180908" cy="16304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91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热门版块为师生提供交流平台，促进校园社交互动。“聊天吐槽”版块增进师生间的情感交流，“招聘求职”版块帮助学生获取实践机会，“闲置”版块实现资源共享，营造良好的校园氛围。</a:t>
            </a:r>
            <a:endParaRPr kumimoji="1" lang="en-US" altLang="zh-CN" sz="91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indent="457200"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296440" y="2883032"/>
            <a:ext cx="568618" cy="107130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</a:schemeClr>
              </a:gs>
              <a:gs pos="82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 rot="3733223">
            <a:off x="4095697" y="2367028"/>
            <a:ext cx="3558280" cy="3133338"/>
          </a:xfrm>
          <a:custGeom>
            <a:avLst/>
            <a:gdLst>
              <a:gd name="connsiteX0" fmla="*/ 31282 w 3148623"/>
              <a:gd name="connsiteY0" fmla="*/ 1373030 h 2772603"/>
              <a:gd name="connsiteX1" fmla="*/ 1020931 w 3148623"/>
              <a:gd name="connsiteY1" fmla="*/ 66601 h 2772603"/>
              <a:gd name="connsiteX2" fmla="*/ 1337211 w 3148623"/>
              <a:gd name="connsiteY2" fmla="*/ 47549 h 2772603"/>
              <a:gd name="connsiteX3" fmla="*/ 3003902 w 3148623"/>
              <a:gd name="connsiteY3" fmla="*/ 925537 h 2772603"/>
              <a:gd name="connsiteX4" fmla="*/ 3117341 w 3148623"/>
              <a:gd name="connsiteY4" fmla="*/ 1291537 h 2772603"/>
              <a:gd name="connsiteX5" fmla="*/ 2564569 w 3148623"/>
              <a:gd name="connsiteY5" fmla="*/ 2340868 h 2772603"/>
              <a:gd name="connsiteX6" fmla="*/ 2564569 w 3148623"/>
              <a:gd name="connsiteY6" fmla="*/ 2566352 h 2772603"/>
              <a:gd name="connsiteX7" fmla="*/ 2516408 w 3148623"/>
              <a:gd name="connsiteY7" fmla="*/ 2614513 h 2772603"/>
              <a:gd name="connsiteX8" fmla="*/ 2420417 w 3148623"/>
              <a:gd name="connsiteY8" fmla="*/ 2614513 h 2772603"/>
              <a:gd name="connsiteX9" fmla="*/ 2413374 w 3148623"/>
              <a:gd name="connsiteY9" fmla="*/ 2627882 h 2772603"/>
              <a:gd name="connsiteX10" fmla="*/ 2047374 w 3148623"/>
              <a:gd name="connsiteY10" fmla="*/ 2741321 h 2772603"/>
              <a:gd name="connsiteX11" fmla="*/ 144720 w 3148623"/>
              <a:gd name="connsiteY11" fmla="*/ 1739030 h 2772603"/>
              <a:gd name="connsiteX12" fmla="*/ 31282 w 3148623"/>
              <a:gd name="connsiteY12" fmla="*/ 1373030 h 2772603"/>
            </a:gdLst>
            <a:ahLst/>
            <a:cxnLst/>
            <a:rect l="l" t="t" r="r" b="b"/>
            <a:pathLst>
              <a:path w="3148623" h="2772603">
                <a:moveTo>
                  <a:pt x="31282" y="1373030"/>
                </a:moveTo>
                <a:lnTo>
                  <a:pt x="1020931" y="66601"/>
                </a:lnTo>
                <a:cubicBezTo>
                  <a:pt x="1089591" y="-14687"/>
                  <a:pt x="1204817" y="-22194"/>
                  <a:pt x="1337211" y="47549"/>
                </a:cubicBezTo>
                <a:lnTo>
                  <a:pt x="3003902" y="925537"/>
                </a:lnTo>
                <a:cubicBezTo>
                  <a:pt x="3136296" y="995280"/>
                  <a:pt x="3187084" y="1159144"/>
                  <a:pt x="3117341" y="1291537"/>
                </a:cubicBezTo>
                <a:lnTo>
                  <a:pt x="2564569" y="2340868"/>
                </a:lnTo>
                <a:lnTo>
                  <a:pt x="2564569" y="2566352"/>
                </a:lnTo>
                <a:cubicBezTo>
                  <a:pt x="2564569" y="2592951"/>
                  <a:pt x="2543007" y="2614513"/>
                  <a:pt x="2516408" y="2614513"/>
                </a:cubicBezTo>
                <a:lnTo>
                  <a:pt x="2420417" y="2614513"/>
                </a:lnTo>
                <a:lnTo>
                  <a:pt x="2413374" y="2627882"/>
                </a:lnTo>
                <a:cubicBezTo>
                  <a:pt x="2343631" y="2760276"/>
                  <a:pt x="2179767" y="2811064"/>
                  <a:pt x="2047374" y="2741321"/>
                </a:cubicBezTo>
                <a:lnTo>
                  <a:pt x="144720" y="1739030"/>
                </a:lnTo>
                <a:cubicBezTo>
                  <a:pt x="12327" y="1669287"/>
                  <a:pt x="-38461" y="1505424"/>
                  <a:pt x="31282" y="137303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 rot="6554278">
            <a:off x="4270832" y="2763454"/>
            <a:ext cx="3812770" cy="3120386"/>
          </a:xfrm>
          <a:custGeom>
            <a:avLst/>
            <a:gdLst>
              <a:gd name="connsiteX0" fmla="*/ 0 w 3478647"/>
              <a:gd name="connsiteY0" fmla="*/ 894720 h 2846938"/>
              <a:gd name="connsiteX1" fmla="*/ 2520246 w 3478647"/>
              <a:gd name="connsiteY1" fmla="*/ 15204 h 2846938"/>
              <a:gd name="connsiteX2" fmla="*/ 2865343 w 3478647"/>
              <a:gd name="connsiteY2" fmla="*/ 181749 h 2846938"/>
              <a:gd name="connsiteX3" fmla="*/ 3463443 w 3478647"/>
              <a:gd name="connsiteY3" fmla="*/ 1895602 h 2846938"/>
              <a:gd name="connsiteX4" fmla="*/ 3296899 w 3478647"/>
              <a:gd name="connsiteY4" fmla="*/ 2240699 h 2846938"/>
              <a:gd name="connsiteX5" fmla="*/ 1559725 w 3478647"/>
              <a:gd name="connsiteY5" fmla="*/ 2846938 h 2846938"/>
              <a:gd name="connsiteX6" fmla="*/ 0 w 3478647"/>
              <a:gd name="connsiteY6" fmla="*/ 894720 h 2846938"/>
            </a:gdLst>
            <a:ahLst/>
            <a:cxnLst/>
            <a:rect l="l" t="t" r="r" b="b"/>
            <a:pathLst>
              <a:path w="3478647" h="2846938">
                <a:moveTo>
                  <a:pt x="0" y="894720"/>
                </a:moveTo>
                <a:lnTo>
                  <a:pt x="2520246" y="15204"/>
                </a:lnTo>
                <a:cubicBezTo>
                  <a:pt x="2661532" y="-34102"/>
                  <a:pt x="2816037" y="40463"/>
                  <a:pt x="2865343" y="181749"/>
                </a:cubicBezTo>
                <a:lnTo>
                  <a:pt x="3463443" y="1895602"/>
                </a:lnTo>
                <a:cubicBezTo>
                  <a:pt x="3512749" y="2036887"/>
                  <a:pt x="3438185" y="2191393"/>
                  <a:pt x="3296899" y="2240699"/>
                </a:cubicBezTo>
                <a:lnTo>
                  <a:pt x="1559725" y="2846938"/>
                </a:lnTo>
                <a:lnTo>
                  <a:pt x="0" y="89472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75000"/>
                </a:schemeClr>
              </a:gs>
              <a:gs pos="82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6103017" y="2135555"/>
            <a:ext cx="1139482" cy="8405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000">
                      <a:srgbClr val="47564B">
                        <a:alpha val="100000"/>
                      </a:srgbClr>
                    </a:gs>
                    <a:gs pos="82000">
                      <a:srgbClr val="5E726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 rot="3733223">
            <a:off x="4247225" y="2309760"/>
            <a:ext cx="3457978" cy="3172718"/>
          </a:xfrm>
          <a:custGeom>
            <a:avLst/>
            <a:gdLst>
              <a:gd name="connsiteX0" fmla="*/ 31282 w 3021888"/>
              <a:gd name="connsiteY0" fmla="*/ 1373030 h 2772603"/>
              <a:gd name="connsiteX1" fmla="*/ 1020931 w 3021888"/>
              <a:gd name="connsiteY1" fmla="*/ 66601 h 2772603"/>
              <a:gd name="connsiteX2" fmla="*/ 1337211 w 3021888"/>
              <a:gd name="connsiteY2" fmla="*/ 47549 h 2772603"/>
              <a:gd name="connsiteX3" fmla="*/ 2862325 w 3021888"/>
              <a:gd name="connsiteY3" fmla="*/ 850956 h 2772603"/>
              <a:gd name="connsiteX4" fmla="*/ 3001497 w 3021888"/>
              <a:gd name="connsiteY4" fmla="*/ 1208980 h 2772603"/>
              <a:gd name="connsiteX5" fmla="*/ 2564569 w 3021888"/>
              <a:gd name="connsiteY5" fmla="*/ 2340868 h 2772603"/>
              <a:gd name="connsiteX6" fmla="*/ 2564569 w 3021888"/>
              <a:gd name="connsiteY6" fmla="*/ 2566352 h 2772603"/>
              <a:gd name="connsiteX7" fmla="*/ 2516408 w 3021888"/>
              <a:gd name="connsiteY7" fmla="*/ 2614513 h 2772603"/>
              <a:gd name="connsiteX8" fmla="*/ 2420417 w 3021888"/>
              <a:gd name="connsiteY8" fmla="*/ 2614513 h 2772603"/>
              <a:gd name="connsiteX9" fmla="*/ 2413374 w 3021888"/>
              <a:gd name="connsiteY9" fmla="*/ 2627882 h 2772603"/>
              <a:gd name="connsiteX10" fmla="*/ 2047374 w 3021888"/>
              <a:gd name="connsiteY10" fmla="*/ 2741321 h 2772603"/>
              <a:gd name="connsiteX11" fmla="*/ 144720 w 3021888"/>
              <a:gd name="connsiteY11" fmla="*/ 1739030 h 2772603"/>
              <a:gd name="connsiteX12" fmla="*/ 31282 w 3021888"/>
              <a:gd name="connsiteY12" fmla="*/ 1373030 h 2772603"/>
            </a:gdLst>
            <a:ahLst/>
            <a:cxnLst/>
            <a:rect l="l" t="t" r="r" b="b"/>
            <a:pathLst>
              <a:path w="3021888" h="2772603">
                <a:moveTo>
                  <a:pt x="31282" y="1373030"/>
                </a:moveTo>
                <a:lnTo>
                  <a:pt x="1020931" y="66601"/>
                </a:lnTo>
                <a:cubicBezTo>
                  <a:pt x="1089591" y="-14687"/>
                  <a:pt x="1204817" y="-22194"/>
                  <a:pt x="1337211" y="47549"/>
                </a:cubicBezTo>
                <a:lnTo>
                  <a:pt x="2862325" y="850956"/>
                </a:lnTo>
                <a:cubicBezTo>
                  <a:pt x="2994719" y="920699"/>
                  <a:pt x="3057245" y="1013233"/>
                  <a:pt x="3001497" y="1208980"/>
                </a:cubicBezTo>
                <a:lnTo>
                  <a:pt x="2564569" y="2340868"/>
                </a:lnTo>
                <a:lnTo>
                  <a:pt x="2564569" y="2566352"/>
                </a:lnTo>
                <a:cubicBezTo>
                  <a:pt x="2564569" y="2592951"/>
                  <a:pt x="2543007" y="2614513"/>
                  <a:pt x="2516408" y="2614513"/>
                </a:cubicBezTo>
                <a:lnTo>
                  <a:pt x="2420417" y="2614513"/>
                </a:lnTo>
                <a:lnTo>
                  <a:pt x="2413374" y="2627882"/>
                </a:lnTo>
                <a:cubicBezTo>
                  <a:pt x="2343631" y="2760276"/>
                  <a:pt x="2179767" y="2811064"/>
                  <a:pt x="2047374" y="2741321"/>
                </a:cubicBezTo>
                <a:lnTo>
                  <a:pt x="144720" y="1739030"/>
                </a:lnTo>
                <a:cubicBezTo>
                  <a:pt x="12327" y="1669287"/>
                  <a:pt x="-38461" y="1505424"/>
                  <a:pt x="31282" y="137303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778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964967" y="3029672"/>
            <a:ext cx="2166215" cy="499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校园信息化建设推动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957444" y="3506730"/>
            <a:ext cx="2180908" cy="16304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03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AI校务问答机器人是校园信息化建设的重要成果，提升校园智能化水平，为后续智慧校园建设奠定基础，吸引更多优秀人才，提升学校竞争力。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5059933" y="2883032"/>
            <a:ext cx="568618" cy="107130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</a:schemeClr>
              </a:gs>
              <a:gs pos="82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 rot="3733223">
            <a:off x="7848032" y="2367028"/>
            <a:ext cx="3558280" cy="3133338"/>
          </a:xfrm>
          <a:custGeom>
            <a:avLst/>
            <a:gdLst>
              <a:gd name="connsiteX0" fmla="*/ 31282 w 3148623"/>
              <a:gd name="connsiteY0" fmla="*/ 1373030 h 2772603"/>
              <a:gd name="connsiteX1" fmla="*/ 1020931 w 3148623"/>
              <a:gd name="connsiteY1" fmla="*/ 66601 h 2772603"/>
              <a:gd name="connsiteX2" fmla="*/ 1337211 w 3148623"/>
              <a:gd name="connsiteY2" fmla="*/ 47549 h 2772603"/>
              <a:gd name="connsiteX3" fmla="*/ 3003902 w 3148623"/>
              <a:gd name="connsiteY3" fmla="*/ 925537 h 2772603"/>
              <a:gd name="connsiteX4" fmla="*/ 3117341 w 3148623"/>
              <a:gd name="connsiteY4" fmla="*/ 1291537 h 2772603"/>
              <a:gd name="connsiteX5" fmla="*/ 2564569 w 3148623"/>
              <a:gd name="connsiteY5" fmla="*/ 2340868 h 2772603"/>
              <a:gd name="connsiteX6" fmla="*/ 2564569 w 3148623"/>
              <a:gd name="connsiteY6" fmla="*/ 2566352 h 2772603"/>
              <a:gd name="connsiteX7" fmla="*/ 2516408 w 3148623"/>
              <a:gd name="connsiteY7" fmla="*/ 2614513 h 2772603"/>
              <a:gd name="connsiteX8" fmla="*/ 2420417 w 3148623"/>
              <a:gd name="connsiteY8" fmla="*/ 2614513 h 2772603"/>
              <a:gd name="connsiteX9" fmla="*/ 2413374 w 3148623"/>
              <a:gd name="connsiteY9" fmla="*/ 2627882 h 2772603"/>
              <a:gd name="connsiteX10" fmla="*/ 2047374 w 3148623"/>
              <a:gd name="connsiteY10" fmla="*/ 2741321 h 2772603"/>
              <a:gd name="connsiteX11" fmla="*/ 144720 w 3148623"/>
              <a:gd name="connsiteY11" fmla="*/ 1739030 h 2772603"/>
              <a:gd name="connsiteX12" fmla="*/ 31282 w 3148623"/>
              <a:gd name="connsiteY12" fmla="*/ 1373030 h 2772603"/>
            </a:gdLst>
            <a:ahLst/>
            <a:cxnLst/>
            <a:rect l="l" t="t" r="r" b="b"/>
            <a:pathLst>
              <a:path w="3148623" h="2772603">
                <a:moveTo>
                  <a:pt x="31282" y="1373030"/>
                </a:moveTo>
                <a:lnTo>
                  <a:pt x="1020931" y="66601"/>
                </a:lnTo>
                <a:cubicBezTo>
                  <a:pt x="1089591" y="-14687"/>
                  <a:pt x="1204817" y="-22194"/>
                  <a:pt x="1337211" y="47549"/>
                </a:cubicBezTo>
                <a:lnTo>
                  <a:pt x="3003902" y="925537"/>
                </a:lnTo>
                <a:cubicBezTo>
                  <a:pt x="3136296" y="995280"/>
                  <a:pt x="3187084" y="1159144"/>
                  <a:pt x="3117341" y="1291537"/>
                </a:cubicBezTo>
                <a:lnTo>
                  <a:pt x="2564569" y="2340868"/>
                </a:lnTo>
                <a:lnTo>
                  <a:pt x="2564569" y="2566352"/>
                </a:lnTo>
                <a:cubicBezTo>
                  <a:pt x="2564569" y="2592951"/>
                  <a:pt x="2543007" y="2614513"/>
                  <a:pt x="2516408" y="2614513"/>
                </a:cubicBezTo>
                <a:lnTo>
                  <a:pt x="2420417" y="2614513"/>
                </a:lnTo>
                <a:lnTo>
                  <a:pt x="2413374" y="2627882"/>
                </a:lnTo>
                <a:cubicBezTo>
                  <a:pt x="2343631" y="2760276"/>
                  <a:pt x="2179767" y="2811064"/>
                  <a:pt x="2047374" y="2741321"/>
                </a:cubicBezTo>
                <a:lnTo>
                  <a:pt x="144720" y="1739030"/>
                </a:lnTo>
                <a:cubicBezTo>
                  <a:pt x="12327" y="1669287"/>
                  <a:pt x="-38461" y="1505424"/>
                  <a:pt x="31282" y="137303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 rot="6554278">
            <a:off x="8023167" y="2763454"/>
            <a:ext cx="3812770" cy="3120386"/>
          </a:xfrm>
          <a:custGeom>
            <a:avLst/>
            <a:gdLst>
              <a:gd name="connsiteX0" fmla="*/ 0 w 3478647"/>
              <a:gd name="connsiteY0" fmla="*/ 894720 h 2846938"/>
              <a:gd name="connsiteX1" fmla="*/ 2520246 w 3478647"/>
              <a:gd name="connsiteY1" fmla="*/ 15204 h 2846938"/>
              <a:gd name="connsiteX2" fmla="*/ 2865343 w 3478647"/>
              <a:gd name="connsiteY2" fmla="*/ 181749 h 2846938"/>
              <a:gd name="connsiteX3" fmla="*/ 3463443 w 3478647"/>
              <a:gd name="connsiteY3" fmla="*/ 1895602 h 2846938"/>
              <a:gd name="connsiteX4" fmla="*/ 3296899 w 3478647"/>
              <a:gd name="connsiteY4" fmla="*/ 2240699 h 2846938"/>
              <a:gd name="connsiteX5" fmla="*/ 1559725 w 3478647"/>
              <a:gd name="connsiteY5" fmla="*/ 2846938 h 2846938"/>
              <a:gd name="connsiteX6" fmla="*/ 0 w 3478647"/>
              <a:gd name="connsiteY6" fmla="*/ 894720 h 2846938"/>
            </a:gdLst>
            <a:ahLst/>
            <a:cxnLst/>
            <a:rect l="l" t="t" r="r" b="b"/>
            <a:pathLst>
              <a:path w="3478647" h="2846938">
                <a:moveTo>
                  <a:pt x="0" y="894720"/>
                </a:moveTo>
                <a:lnTo>
                  <a:pt x="2520246" y="15204"/>
                </a:lnTo>
                <a:cubicBezTo>
                  <a:pt x="2661532" y="-34102"/>
                  <a:pt x="2816037" y="40463"/>
                  <a:pt x="2865343" y="181749"/>
                </a:cubicBezTo>
                <a:lnTo>
                  <a:pt x="3463443" y="1895602"/>
                </a:lnTo>
                <a:cubicBezTo>
                  <a:pt x="3512749" y="2036887"/>
                  <a:pt x="3438185" y="2191393"/>
                  <a:pt x="3296899" y="2240699"/>
                </a:cubicBezTo>
                <a:lnTo>
                  <a:pt x="1559725" y="2846938"/>
                </a:lnTo>
                <a:lnTo>
                  <a:pt x="0" y="89472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75000"/>
                </a:schemeClr>
              </a:gs>
              <a:gs pos="82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9855352" y="2135555"/>
            <a:ext cx="1139482" cy="8405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1000">
                      <a:srgbClr val="47564B">
                        <a:alpha val="100000"/>
                      </a:srgbClr>
                    </a:gs>
                    <a:gs pos="82000">
                      <a:srgbClr val="5E7264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 rot="3733223">
            <a:off x="7999560" y="2309760"/>
            <a:ext cx="3457978" cy="3172718"/>
          </a:xfrm>
          <a:custGeom>
            <a:avLst/>
            <a:gdLst>
              <a:gd name="connsiteX0" fmla="*/ 31282 w 3021888"/>
              <a:gd name="connsiteY0" fmla="*/ 1373030 h 2772603"/>
              <a:gd name="connsiteX1" fmla="*/ 1020931 w 3021888"/>
              <a:gd name="connsiteY1" fmla="*/ 66601 h 2772603"/>
              <a:gd name="connsiteX2" fmla="*/ 1337211 w 3021888"/>
              <a:gd name="connsiteY2" fmla="*/ 47549 h 2772603"/>
              <a:gd name="connsiteX3" fmla="*/ 2862325 w 3021888"/>
              <a:gd name="connsiteY3" fmla="*/ 850956 h 2772603"/>
              <a:gd name="connsiteX4" fmla="*/ 3001497 w 3021888"/>
              <a:gd name="connsiteY4" fmla="*/ 1208980 h 2772603"/>
              <a:gd name="connsiteX5" fmla="*/ 2564569 w 3021888"/>
              <a:gd name="connsiteY5" fmla="*/ 2340868 h 2772603"/>
              <a:gd name="connsiteX6" fmla="*/ 2564569 w 3021888"/>
              <a:gd name="connsiteY6" fmla="*/ 2566352 h 2772603"/>
              <a:gd name="connsiteX7" fmla="*/ 2516408 w 3021888"/>
              <a:gd name="connsiteY7" fmla="*/ 2614513 h 2772603"/>
              <a:gd name="connsiteX8" fmla="*/ 2420417 w 3021888"/>
              <a:gd name="connsiteY8" fmla="*/ 2614513 h 2772603"/>
              <a:gd name="connsiteX9" fmla="*/ 2413374 w 3021888"/>
              <a:gd name="connsiteY9" fmla="*/ 2627882 h 2772603"/>
              <a:gd name="connsiteX10" fmla="*/ 2047374 w 3021888"/>
              <a:gd name="connsiteY10" fmla="*/ 2741321 h 2772603"/>
              <a:gd name="connsiteX11" fmla="*/ 144720 w 3021888"/>
              <a:gd name="connsiteY11" fmla="*/ 1739030 h 2772603"/>
              <a:gd name="connsiteX12" fmla="*/ 31282 w 3021888"/>
              <a:gd name="connsiteY12" fmla="*/ 1373030 h 2772603"/>
            </a:gdLst>
            <a:ahLst/>
            <a:cxnLst/>
            <a:rect l="l" t="t" r="r" b="b"/>
            <a:pathLst>
              <a:path w="3021888" h="2772603">
                <a:moveTo>
                  <a:pt x="31282" y="1373030"/>
                </a:moveTo>
                <a:lnTo>
                  <a:pt x="1020931" y="66601"/>
                </a:lnTo>
                <a:cubicBezTo>
                  <a:pt x="1089591" y="-14687"/>
                  <a:pt x="1204817" y="-22194"/>
                  <a:pt x="1337211" y="47549"/>
                </a:cubicBezTo>
                <a:lnTo>
                  <a:pt x="2862325" y="850956"/>
                </a:lnTo>
                <a:cubicBezTo>
                  <a:pt x="2994719" y="920699"/>
                  <a:pt x="3057245" y="1013233"/>
                  <a:pt x="3001497" y="1208980"/>
                </a:cubicBezTo>
                <a:lnTo>
                  <a:pt x="2564569" y="2340868"/>
                </a:lnTo>
                <a:lnTo>
                  <a:pt x="2564569" y="2566352"/>
                </a:lnTo>
                <a:cubicBezTo>
                  <a:pt x="2564569" y="2592951"/>
                  <a:pt x="2543007" y="2614513"/>
                  <a:pt x="2516408" y="2614513"/>
                </a:cubicBezTo>
                <a:lnTo>
                  <a:pt x="2420417" y="2614513"/>
                </a:lnTo>
                <a:lnTo>
                  <a:pt x="2413374" y="2627882"/>
                </a:lnTo>
                <a:cubicBezTo>
                  <a:pt x="2343631" y="2760276"/>
                  <a:pt x="2179767" y="2811064"/>
                  <a:pt x="2047374" y="2741321"/>
                </a:cubicBezTo>
                <a:lnTo>
                  <a:pt x="144720" y="1739030"/>
                </a:lnTo>
                <a:cubicBezTo>
                  <a:pt x="12327" y="1669287"/>
                  <a:pt x="-38461" y="1505424"/>
                  <a:pt x="31282" y="137303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778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8717302" y="3029672"/>
            <a:ext cx="2166215" cy="4991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发展推动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8709778" y="3506730"/>
            <a:ext cx="2180908" cy="16304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18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通过项目的成功实施，推动校园信息化建设的进一步发展，提升学校的整体办学水平和竞争力。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2"/>
            </p:custDataLst>
          </p:nvPr>
        </p:nvSpPr>
        <p:spPr>
          <a:xfrm>
            <a:off x="8812268" y="2883032"/>
            <a:ext cx="568618" cy="107130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</a:schemeClr>
              </a:gs>
              <a:gs pos="82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3"/>
            </p:custDataLst>
          </p:nvPr>
        </p:nvSpPr>
        <p:spPr>
          <a:xfrm>
            <a:off x="6821725" y="5445221"/>
            <a:ext cx="302672" cy="27999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4"/>
            </p:custDataLst>
          </p:nvPr>
        </p:nvSpPr>
        <p:spPr>
          <a:xfrm>
            <a:off x="10578933" y="5451194"/>
            <a:ext cx="296860" cy="308686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促进校园交流与发展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8" grpId="0"/>
      <p:bldP spid="8" grpId="1"/>
      <p:bldP spid="16" grpId="0"/>
      <p:bldP spid="16" grpId="1"/>
      <p:bldP spid="15" grpId="0"/>
      <p:bldP spid="15" grpId="1"/>
      <p:bldP spid="22" grpId="0"/>
      <p:bldP spid="22" grpId="1"/>
      <p:bldP spid="23" grpId="0"/>
      <p:bldP spid="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877670" y="2133973"/>
            <a:ext cx="4356695" cy="129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97336" y="3367588"/>
            <a:ext cx="6899787" cy="2554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总结与展望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0234186" y="1058048"/>
            <a:ext cx="823724" cy="125912"/>
          </a:xfrm>
          <a:custGeom>
            <a:avLst/>
            <a:gdLst>
              <a:gd name="connsiteX0" fmla="*/ 760768 w 823724"/>
              <a:gd name="connsiteY0" fmla="*/ 0 h 125912"/>
              <a:gd name="connsiteX1" fmla="*/ 823724 w 823724"/>
              <a:gd name="connsiteY1" fmla="*/ 62956 h 125912"/>
              <a:gd name="connsiteX2" fmla="*/ 760768 w 823724"/>
              <a:gd name="connsiteY2" fmla="*/ 125912 h 125912"/>
              <a:gd name="connsiteX3" fmla="*/ 697812 w 823724"/>
              <a:gd name="connsiteY3" fmla="*/ 62956 h 125912"/>
              <a:gd name="connsiteX4" fmla="*/ 760768 w 823724"/>
              <a:gd name="connsiteY4" fmla="*/ 0 h 125912"/>
              <a:gd name="connsiteX5" fmla="*/ 411862 w 823724"/>
              <a:gd name="connsiteY5" fmla="*/ 0 h 125912"/>
              <a:gd name="connsiteX6" fmla="*/ 474818 w 823724"/>
              <a:gd name="connsiteY6" fmla="*/ 62956 h 125912"/>
              <a:gd name="connsiteX7" fmla="*/ 411862 w 823724"/>
              <a:gd name="connsiteY7" fmla="*/ 125912 h 125912"/>
              <a:gd name="connsiteX8" fmla="*/ 348906 w 823724"/>
              <a:gd name="connsiteY8" fmla="*/ 62956 h 125912"/>
              <a:gd name="connsiteX9" fmla="*/ 411862 w 823724"/>
              <a:gd name="connsiteY9" fmla="*/ 0 h 125912"/>
              <a:gd name="connsiteX10" fmla="*/ 62956 w 823724"/>
              <a:gd name="connsiteY10" fmla="*/ 0 h 125912"/>
              <a:gd name="connsiteX11" fmla="*/ 125912 w 823724"/>
              <a:gd name="connsiteY11" fmla="*/ 62956 h 125912"/>
              <a:gd name="connsiteX12" fmla="*/ 62956 w 823724"/>
              <a:gd name="connsiteY12" fmla="*/ 125912 h 125912"/>
              <a:gd name="connsiteX13" fmla="*/ 0 w 823724"/>
              <a:gd name="connsiteY13" fmla="*/ 62956 h 125912"/>
              <a:gd name="connsiteX14" fmla="*/ 62956 w 823724"/>
              <a:gd name="connsiteY14" fmla="*/ 0 h 125912"/>
            </a:gdLst>
            <a:ahLst/>
            <a:cxnLst/>
            <a:rect l="l" t="t" r="r" b="b"/>
            <a:pathLst>
              <a:path w="823724" h="125912">
                <a:moveTo>
                  <a:pt x="760768" y="0"/>
                </a:moveTo>
                <a:cubicBezTo>
                  <a:pt x="795538" y="0"/>
                  <a:pt x="823724" y="28186"/>
                  <a:pt x="823724" y="62956"/>
                </a:cubicBezTo>
                <a:cubicBezTo>
                  <a:pt x="823724" y="97726"/>
                  <a:pt x="795538" y="125912"/>
                  <a:pt x="760768" y="125912"/>
                </a:cubicBezTo>
                <a:cubicBezTo>
                  <a:pt x="725998" y="125912"/>
                  <a:pt x="697812" y="97726"/>
                  <a:pt x="697812" y="62956"/>
                </a:cubicBezTo>
                <a:cubicBezTo>
                  <a:pt x="697812" y="28186"/>
                  <a:pt x="725998" y="0"/>
                  <a:pt x="760768" y="0"/>
                </a:cubicBezTo>
                <a:close/>
                <a:moveTo>
                  <a:pt x="411862" y="0"/>
                </a:moveTo>
                <a:cubicBezTo>
                  <a:pt x="446632" y="0"/>
                  <a:pt x="474818" y="28186"/>
                  <a:pt x="474818" y="62956"/>
                </a:cubicBezTo>
                <a:cubicBezTo>
                  <a:pt x="474818" y="97726"/>
                  <a:pt x="446632" y="125912"/>
                  <a:pt x="411862" y="125912"/>
                </a:cubicBezTo>
                <a:cubicBezTo>
                  <a:pt x="377092" y="125912"/>
                  <a:pt x="348906" y="97726"/>
                  <a:pt x="348906" y="62956"/>
                </a:cubicBezTo>
                <a:cubicBezTo>
                  <a:pt x="348906" y="28186"/>
                  <a:pt x="377092" y="0"/>
                  <a:pt x="411862" y="0"/>
                </a:cubicBezTo>
                <a:close/>
                <a:moveTo>
                  <a:pt x="62956" y="0"/>
                </a:moveTo>
                <a:cubicBezTo>
                  <a:pt x="97726" y="0"/>
                  <a:pt x="125912" y="28186"/>
                  <a:pt x="125912" y="62956"/>
                </a:cubicBezTo>
                <a:cubicBezTo>
                  <a:pt x="125912" y="97726"/>
                  <a:pt x="97726" y="125912"/>
                  <a:pt x="62956" y="125912"/>
                </a:cubicBezTo>
                <a:cubicBezTo>
                  <a:pt x="28186" y="125912"/>
                  <a:pt x="0" y="97726"/>
                  <a:pt x="0" y="62956"/>
                </a:cubicBezTo>
                <a:cubicBezTo>
                  <a:pt x="0" y="28186"/>
                  <a:pt x="28186" y="0"/>
                  <a:pt x="6295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5264891" y="2055456"/>
            <a:ext cx="843598" cy="1527089"/>
          </a:xfrm>
          <a:custGeom>
            <a:avLst/>
            <a:gdLst>
              <a:gd name="connsiteX0" fmla="*/ 1 w 843598"/>
              <a:gd name="connsiteY0" fmla="*/ 1527089 h 1527089"/>
              <a:gd name="connsiteX1" fmla="*/ 421800 w 843598"/>
              <a:gd name="connsiteY1" fmla="*/ 881929 h 1527089"/>
              <a:gd name="connsiteX2" fmla="*/ 843598 w 843598"/>
              <a:gd name="connsiteY2" fmla="*/ 1527089 h 1527089"/>
              <a:gd name="connsiteX3" fmla="*/ 0 w 843598"/>
              <a:gd name="connsiteY3" fmla="*/ 645160 h 1527089"/>
              <a:gd name="connsiteX4" fmla="*/ 421799 w 843598"/>
              <a:gd name="connsiteY4" fmla="*/ 0 h 1527089"/>
              <a:gd name="connsiteX5" fmla="*/ 843596 w 843598"/>
              <a:gd name="connsiteY5" fmla="*/ 645160 h 1527089"/>
            </a:gdLst>
            <a:ahLst/>
            <a:cxnLst/>
            <a:rect l="l" t="t" r="r" b="b"/>
            <a:pathLst>
              <a:path w="843598" h="1527089">
                <a:moveTo>
                  <a:pt x="1" y="1527089"/>
                </a:moveTo>
                <a:lnTo>
                  <a:pt x="421800" y="881929"/>
                </a:lnTo>
                <a:lnTo>
                  <a:pt x="843598" y="1527089"/>
                </a:lnTo>
                <a:close/>
                <a:moveTo>
                  <a:pt x="0" y="645160"/>
                </a:moveTo>
                <a:lnTo>
                  <a:pt x="421799" y="0"/>
                </a:lnTo>
                <a:lnTo>
                  <a:pt x="843596" y="645160"/>
                </a:lnTo>
                <a:close/>
              </a:path>
            </a:pathLst>
          </a:custGeom>
          <a:solidFill>
            <a:schemeClr val="bg1">
              <a:lumMod val="85000"/>
              <a:alpha val="5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0"/>
            <a:ext cx="2408637" cy="2315096"/>
          </a:xfrm>
          <a:custGeom>
            <a:avLst/>
            <a:gdLst>
              <a:gd name="connsiteX0" fmla="*/ 268511 w 2408637"/>
              <a:gd name="connsiteY0" fmla="*/ 0 h 2315096"/>
              <a:gd name="connsiteX1" fmla="*/ 2408637 w 2408637"/>
              <a:gd name="connsiteY1" fmla="*/ 0 h 2315096"/>
              <a:gd name="connsiteX2" fmla="*/ 2408637 w 2408637"/>
              <a:gd name="connsiteY2" fmla="*/ 1976032 h 2315096"/>
              <a:gd name="connsiteX3" fmla="*/ 2404883 w 2408637"/>
              <a:gd name="connsiteY3" fmla="*/ 1979444 h 2315096"/>
              <a:gd name="connsiteX4" fmla="*/ 1469894 w 2408637"/>
              <a:gd name="connsiteY4" fmla="*/ 2315096 h 2315096"/>
              <a:gd name="connsiteX5" fmla="*/ 0 w 2408637"/>
              <a:gd name="connsiteY5" fmla="*/ 845202 h 2315096"/>
              <a:gd name="connsiteX6" fmla="*/ 251035 w 2408637"/>
              <a:gd name="connsiteY6" fmla="*/ 23370 h 2315096"/>
            </a:gdLst>
            <a:ahLst/>
            <a:cxnLst/>
            <a:rect l="l" t="t" r="r" b="b"/>
            <a:pathLst>
              <a:path w="2408637" h="2315096">
                <a:moveTo>
                  <a:pt x="268511" y="0"/>
                </a:moveTo>
                <a:lnTo>
                  <a:pt x="2408637" y="0"/>
                </a:lnTo>
                <a:lnTo>
                  <a:pt x="2408637" y="1976032"/>
                </a:lnTo>
                <a:lnTo>
                  <a:pt x="2404883" y="1979444"/>
                </a:lnTo>
                <a:cubicBezTo>
                  <a:pt x="2150799" y="2189133"/>
                  <a:pt x="1825056" y="2315096"/>
                  <a:pt x="1469894" y="2315096"/>
                </a:cubicBezTo>
                <a:cubicBezTo>
                  <a:pt x="658094" y="2315096"/>
                  <a:pt x="0" y="1657002"/>
                  <a:pt x="0" y="845202"/>
                </a:cubicBezTo>
                <a:cubicBezTo>
                  <a:pt x="0" y="540777"/>
                  <a:pt x="92545" y="257967"/>
                  <a:pt x="251035" y="233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0" y="4542904"/>
            <a:ext cx="2408637" cy="2315096"/>
          </a:xfrm>
          <a:custGeom>
            <a:avLst/>
            <a:gdLst>
              <a:gd name="connsiteX0" fmla="*/ 1469894 w 2408637"/>
              <a:gd name="connsiteY0" fmla="*/ 0 h 2315096"/>
              <a:gd name="connsiteX1" fmla="*/ 2404883 w 2408637"/>
              <a:gd name="connsiteY1" fmla="*/ 335653 h 2315096"/>
              <a:gd name="connsiteX2" fmla="*/ 2408637 w 2408637"/>
              <a:gd name="connsiteY2" fmla="*/ 339064 h 2315096"/>
              <a:gd name="connsiteX3" fmla="*/ 2408637 w 2408637"/>
              <a:gd name="connsiteY3" fmla="*/ 2315096 h 2315096"/>
              <a:gd name="connsiteX4" fmla="*/ 268511 w 2408637"/>
              <a:gd name="connsiteY4" fmla="*/ 2315096 h 2315096"/>
              <a:gd name="connsiteX5" fmla="*/ 251035 w 2408637"/>
              <a:gd name="connsiteY5" fmla="*/ 2291726 h 2315096"/>
              <a:gd name="connsiteX6" fmla="*/ 0 w 2408637"/>
              <a:gd name="connsiteY6" fmla="*/ 1469894 h 2315096"/>
              <a:gd name="connsiteX7" fmla="*/ 1469894 w 2408637"/>
              <a:gd name="connsiteY7" fmla="*/ 0 h 2315096"/>
            </a:gdLst>
            <a:ahLst/>
            <a:cxnLst/>
            <a:rect l="l" t="t" r="r" b="b"/>
            <a:pathLst>
              <a:path w="2408637" h="2315096">
                <a:moveTo>
                  <a:pt x="1469894" y="0"/>
                </a:moveTo>
                <a:cubicBezTo>
                  <a:pt x="1825056" y="0"/>
                  <a:pt x="2150799" y="125964"/>
                  <a:pt x="2404883" y="335653"/>
                </a:cubicBezTo>
                <a:lnTo>
                  <a:pt x="2408637" y="339064"/>
                </a:lnTo>
                <a:lnTo>
                  <a:pt x="2408637" y="2315096"/>
                </a:lnTo>
                <a:lnTo>
                  <a:pt x="268511" y="2315096"/>
                </a:lnTo>
                <a:lnTo>
                  <a:pt x="251035" y="2291726"/>
                </a:lnTo>
                <a:cubicBezTo>
                  <a:pt x="92545" y="2057129"/>
                  <a:pt x="0" y="1774319"/>
                  <a:pt x="0" y="1469894"/>
                </a:cubicBezTo>
                <a:cubicBezTo>
                  <a:pt x="0" y="658094"/>
                  <a:pt x="658094" y="0"/>
                  <a:pt x="14698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2279650" y="116205"/>
            <a:ext cx="3777615" cy="3860800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319020" y="3971925"/>
            <a:ext cx="3737610" cy="3870960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994769"/>
            <a:ext cx="4201420" cy="4982072"/>
          </a:xfrm>
          <a:custGeom>
            <a:avLst/>
            <a:gdLst>
              <a:gd name="connsiteX0" fmla="*/ 2547841 w 4384482"/>
              <a:gd name="connsiteY0" fmla="*/ 0 h 5095682"/>
              <a:gd name="connsiteX1" fmla="*/ 4349437 w 4384482"/>
              <a:gd name="connsiteY1" fmla="*/ 746245 h 5095682"/>
              <a:gd name="connsiteX2" fmla="*/ 4384482 w 4384482"/>
              <a:gd name="connsiteY2" fmla="*/ 784805 h 5095682"/>
              <a:gd name="connsiteX3" fmla="*/ 4384482 w 4384482"/>
              <a:gd name="connsiteY3" fmla="*/ 4310878 h 5095682"/>
              <a:gd name="connsiteX4" fmla="*/ 4349437 w 4384482"/>
              <a:gd name="connsiteY4" fmla="*/ 4349437 h 5095682"/>
              <a:gd name="connsiteX5" fmla="*/ 2547841 w 4384482"/>
              <a:gd name="connsiteY5" fmla="*/ 5095682 h 5095682"/>
              <a:gd name="connsiteX6" fmla="*/ 0 w 4384482"/>
              <a:gd name="connsiteY6" fmla="*/ 2547841 h 5095682"/>
              <a:gd name="connsiteX7" fmla="*/ 2547841 w 4384482"/>
              <a:gd name="connsiteY7" fmla="*/ 0 h 5095682"/>
            </a:gdLst>
            <a:ahLst/>
            <a:cxnLst/>
            <a:rect l="l" t="t" r="r" b="b"/>
            <a:pathLst>
              <a:path w="4384482" h="5095682">
                <a:moveTo>
                  <a:pt x="2547841" y="0"/>
                </a:moveTo>
                <a:cubicBezTo>
                  <a:pt x="3251408" y="0"/>
                  <a:pt x="3888368" y="285177"/>
                  <a:pt x="4349437" y="746245"/>
                </a:cubicBezTo>
                <a:lnTo>
                  <a:pt x="4384482" y="784805"/>
                </a:lnTo>
                <a:lnTo>
                  <a:pt x="4384482" y="4310878"/>
                </a:lnTo>
                <a:lnTo>
                  <a:pt x="4349437" y="4349437"/>
                </a:lnTo>
                <a:cubicBezTo>
                  <a:pt x="3888368" y="4810506"/>
                  <a:pt x="3251408" y="5095682"/>
                  <a:pt x="2547841" y="5095682"/>
                </a:cubicBezTo>
                <a:cubicBezTo>
                  <a:pt x="1140707" y="5095682"/>
                  <a:pt x="0" y="3954975"/>
                  <a:pt x="0" y="2547841"/>
                </a:cubicBezTo>
                <a:cubicBezTo>
                  <a:pt x="0" y="1140707"/>
                  <a:pt x="1140707" y="0"/>
                  <a:pt x="254784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380942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80942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284859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284859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44022" y="768723"/>
            <a:ext cx="2398415" cy="26606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781050" y="1196340"/>
            <a:ext cx="5126990" cy="4444365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041785" y="1268373"/>
            <a:ext cx="412288" cy="38139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041779" y="2283478"/>
            <a:ext cx="4624533" cy="11014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zh-CN" altLang="en-US"/>
              <a:t>回顾</a:t>
            </a:r>
            <a:r>
              <a:rPr kumimoji="1" lang="en-US" altLang="zh-CN"/>
              <a:t> AI </a:t>
            </a:r>
            <a:r>
              <a:rPr kumimoji="1" lang="zh-CN" altLang="en-US"/>
              <a:t>校务问答机器人原型设计的全过程，总结项目在功能设计、技术实现、用户体验等方面的成果和经验。强调项目对提升校园信息服务质量、促进校园交流的重要意义。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391910" y="1130300"/>
            <a:ext cx="5126990" cy="4516755"/>
          </a:xfrm>
          <a:prstGeom prst="snip1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 rot="8100000">
            <a:off x="16220" y="1610453"/>
            <a:ext cx="1414597" cy="1414597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 rot="8100000">
            <a:off x="5605965" y="1610453"/>
            <a:ext cx="1414597" cy="1414597"/>
          </a:xfrm>
          <a:prstGeom prst="diagStripe">
            <a:avLst>
              <a:gd name="adj" fmla="val 88423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649168" y="1252927"/>
            <a:ext cx="412288" cy="41228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649162" y="2283478"/>
            <a:ext cx="4624533" cy="110140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zh-CN" altLang="en-US"/>
              <a:t>持续关注人工智能技术发展，不断优化和升级机器人功能。探索更多应用场景，如与校园智能设备集成，实现智能化校园服务。为师生创造更便捷、高效、智能的校园生活环境，助力智慧校园建设迈向新高度。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1041782" y="1747922"/>
            <a:ext cx="4619714" cy="5201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</a:t>
            </a:r>
            <a:r>
              <a:rPr kumimoji="1" lang="zh-CN" altLang="en-US" sz="16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总结</a:t>
            </a:r>
            <a:endParaRPr kumimoji="1" lang="zh-CN" altLang="en-US" sz="1600">
              <a:ln w="12700">
                <a:noFill/>
              </a:ln>
              <a:solidFill>
                <a:srgbClr val="5E7264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6653867" y="1747922"/>
            <a:ext cx="4619714" cy="52010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未来</a:t>
            </a:r>
            <a:r>
              <a:rPr kumimoji="1" lang="zh-CN" altLang="en-US" sz="16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展望</a:t>
            </a:r>
            <a:endParaRPr kumimoji="1" lang="zh-CN" altLang="en-US" sz="1600">
              <a:ln w="12700">
                <a:noFill/>
              </a:ln>
              <a:solidFill>
                <a:srgbClr val="5E7264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项目总结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81050" y="5962650"/>
            <a:ext cx="8059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对于现有的原型，您是否有功能，</a:t>
            </a:r>
            <a:r>
              <a:rPr lang="zh-CN" altLang="en-US" b="1"/>
              <a:t>布局等的一些建议？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/>
          <p:nvPr/>
        </p:nvSpPr>
        <p:spPr>
          <a:xfrm>
            <a:off x="6383655" y="44450"/>
            <a:ext cx="3853180" cy="3599815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4223068" y="1513840"/>
            <a:ext cx="6880691" cy="2130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谢谢大家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29048" y="1340734"/>
            <a:ext cx="3072224" cy="129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1000">
                      <a:srgbClr val="BDC8C0">
                        <a:alpha val="70000"/>
                      </a:srgbClr>
                    </a:gs>
                    <a:gs pos="83000">
                      <a:srgbClr val="DEE4E0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20XX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7061" y="980578"/>
            <a:ext cx="823724" cy="125912"/>
          </a:xfrm>
          <a:custGeom>
            <a:avLst/>
            <a:gdLst>
              <a:gd name="connsiteX0" fmla="*/ 760768 w 823724"/>
              <a:gd name="connsiteY0" fmla="*/ 0 h 125912"/>
              <a:gd name="connsiteX1" fmla="*/ 823724 w 823724"/>
              <a:gd name="connsiteY1" fmla="*/ 62956 h 125912"/>
              <a:gd name="connsiteX2" fmla="*/ 760768 w 823724"/>
              <a:gd name="connsiteY2" fmla="*/ 125912 h 125912"/>
              <a:gd name="connsiteX3" fmla="*/ 697812 w 823724"/>
              <a:gd name="connsiteY3" fmla="*/ 62956 h 125912"/>
              <a:gd name="connsiteX4" fmla="*/ 760768 w 823724"/>
              <a:gd name="connsiteY4" fmla="*/ 0 h 125912"/>
              <a:gd name="connsiteX5" fmla="*/ 411862 w 823724"/>
              <a:gd name="connsiteY5" fmla="*/ 0 h 125912"/>
              <a:gd name="connsiteX6" fmla="*/ 474818 w 823724"/>
              <a:gd name="connsiteY6" fmla="*/ 62956 h 125912"/>
              <a:gd name="connsiteX7" fmla="*/ 411862 w 823724"/>
              <a:gd name="connsiteY7" fmla="*/ 125912 h 125912"/>
              <a:gd name="connsiteX8" fmla="*/ 348906 w 823724"/>
              <a:gd name="connsiteY8" fmla="*/ 62956 h 125912"/>
              <a:gd name="connsiteX9" fmla="*/ 411862 w 823724"/>
              <a:gd name="connsiteY9" fmla="*/ 0 h 125912"/>
              <a:gd name="connsiteX10" fmla="*/ 62956 w 823724"/>
              <a:gd name="connsiteY10" fmla="*/ 0 h 125912"/>
              <a:gd name="connsiteX11" fmla="*/ 125912 w 823724"/>
              <a:gd name="connsiteY11" fmla="*/ 62956 h 125912"/>
              <a:gd name="connsiteX12" fmla="*/ 62956 w 823724"/>
              <a:gd name="connsiteY12" fmla="*/ 125912 h 125912"/>
              <a:gd name="connsiteX13" fmla="*/ 0 w 823724"/>
              <a:gd name="connsiteY13" fmla="*/ 62956 h 125912"/>
              <a:gd name="connsiteX14" fmla="*/ 62956 w 823724"/>
              <a:gd name="connsiteY14" fmla="*/ 0 h 125912"/>
            </a:gdLst>
            <a:ahLst/>
            <a:cxnLst/>
            <a:rect l="l" t="t" r="r" b="b"/>
            <a:pathLst>
              <a:path w="823724" h="125912">
                <a:moveTo>
                  <a:pt x="760768" y="0"/>
                </a:moveTo>
                <a:cubicBezTo>
                  <a:pt x="795538" y="0"/>
                  <a:pt x="823724" y="28186"/>
                  <a:pt x="823724" y="62956"/>
                </a:cubicBezTo>
                <a:cubicBezTo>
                  <a:pt x="823724" y="97726"/>
                  <a:pt x="795538" y="125912"/>
                  <a:pt x="760768" y="125912"/>
                </a:cubicBezTo>
                <a:cubicBezTo>
                  <a:pt x="725998" y="125912"/>
                  <a:pt x="697812" y="97726"/>
                  <a:pt x="697812" y="62956"/>
                </a:cubicBezTo>
                <a:cubicBezTo>
                  <a:pt x="697812" y="28186"/>
                  <a:pt x="725998" y="0"/>
                  <a:pt x="760768" y="0"/>
                </a:cubicBezTo>
                <a:close/>
                <a:moveTo>
                  <a:pt x="411862" y="0"/>
                </a:moveTo>
                <a:cubicBezTo>
                  <a:pt x="446632" y="0"/>
                  <a:pt x="474818" y="28186"/>
                  <a:pt x="474818" y="62956"/>
                </a:cubicBezTo>
                <a:cubicBezTo>
                  <a:pt x="474818" y="97726"/>
                  <a:pt x="446632" y="125912"/>
                  <a:pt x="411862" y="125912"/>
                </a:cubicBezTo>
                <a:cubicBezTo>
                  <a:pt x="377092" y="125912"/>
                  <a:pt x="348906" y="97726"/>
                  <a:pt x="348906" y="62956"/>
                </a:cubicBezTo>
                <a:cubicBezTo>
                  <a:pt x="348906" y="28186"/>
                  <a:pt x="377092" y="0"/>
                  <a:pt x="411862" y="0"/>
                </a:cubicBezTo>
                <a:close/>
                <a:moveTo>
                  <a:pt x="62956" y="0"/>
                </a:moveTo>
                <a:cubicBezTo>
                  <a:pt x="97726" y="0"/>
                  <a:pt x="125912" y="28186"/>
                  <a:pt x="125912" y="62956"/>
                </a:cubicBezTo>
                <a:cubicBezTo>
                  <a:pt x="125912" y="97726"/>
                  <a:pt x="97726" y="125912"/>
                  <a:pt x="62956" y="125912"/>
                </a:cubicBezTo>
                <a:cubicBezTo>
                  <a:pt x="28186" y="125912"/>
                  <a:pt x="0" y="97726"/>
                  <a:pt x="0" y="62956"/>
                </a:cubicBezTo>
                <a:cubicBezTo>
                  <a:pt x="0" y="28186"/>
                  <a:pt x="28186" y="0"/>
                  <a:pt x="6295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83364" y="0"/>
            <a:ext cx="2408637" cy="2315096"/>
          </a:xfrm>
          <a:custGeom>
            <a:avLst/>
            <a:gdLst>
              <a:gd name="connsiteX0" fmla="*/ 268511 w 2408637"/>
              <a:gd name="connsiteY0" fmla="*/ 0 h 2315096"/>
              <a:gd name="connsiteX1" fmla="*/ 2408637 w 2408637"/>
              <a:gd name="connsiteY1" fmla="*/ 0 h 2315096"/>
              <a:gd name="connsiteX2" fmla="*/ 2408637 w 2408637"/>
              <a:gd name="connsiteY2" fmla="*/ 1976032 h 2315096"/>
              <a:gd name="connsiteX3" fmla="*/ 2404883 w 2408637"/>
              <a:gd name="connsiteY3" fmla="*/ 1979444 h 2315096"/>
              <a:gd name="connsiteX4" fmla="*/ 1469894 w 2408637"/>
              <a:gd name="connsiteY4" fmla="*/ 2315096 h 2315096"/>
              <a:gd name="connsiteX5" fmla="*/ 0 w 2408637"/>
              <a:gd name="connsiteY5" fmla="*/ 845202 h 2315096"/>
              <a:gd name="connsiteX6" fmla="*/ 251035 w 2408637"/>
              <a:gd name="connsiteY6" fmla="*/ 23370 h 2315096"/>
            </a:gdLst>
            <a:ahLst/>
            <a:cxnLst/>
            <a:rect l="l" t="t" r="r" b="b"/>
            <a:pathLst>
              <a:path w="2408637" h="2315096">
                <a:moveTo>
                  <a:pt x="268511" y="0"/>
                </a:moveTo>
                <a:lnTo>
                  <a:pt x="2408637" y="0"/>
                </a:lnTo>
                <a:lnTo>
                  <a:pt x="2408637" y="1976032"/>
                </a:lnTo>
                <a:lnTo>
                  <a:pt x="2404883" y="1979444"/>
                </a:lnTo>
                <a:cubicBezTo>
                  <a:pt x="2150799" y="2189133"/>
                  <a:pt x="1825056" y="2315096"/>
                  <a:pt x="1469894" y="2315096"/>
                </a:cubicBezTo>
                <a:cubicBezTo>
                  <a:pt x="658094" y="2315096"/>
                  <a:pt x="0" y="1657002"/>
                  <a:pt x="0" y="845202"/>
                </a:cubicBezTo>
                <a:cubicBezTo>
                  <a:pt x="0" y="540777"/>
                  <a:pt x="92545" y="257967"/>
                  <a:pt x="251035" y="233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783364" y="4542904"/>
            <a:ext cx="2408637" cy="2315096"/>
          </a:xfrm>
          <a:custGeom>
            <a:avLst/>
            <a:gdLst>
              <a:gd name="connsiteX0" fmla="*/ 1469894 w 2408637"/>
              <a:gd name="connsiteY0" fmla="*/ 0 h 2315096"/>
              <a:gd name="connsiteX1" fmla="*/ 2404883 w 2408637"/>
              <a:gd name="connsiteY1" fmla="*/ 335653 h 2315096"/>
              <a:gd name="connsiteX2" fmla="*/ 2408637 w 2408637"/>
              <a:gd name="connsiteY2" fmla="*/ 339064 h 2315096"/>
              <a:gd name="connsiteX3" fmla="*/ 2408637 w 2408637"/>
              <a:gd name="connsiteY3" fmla="*/ 2315096 h 2315096"/>
              <a:gd name="connsiteX4" fmla="*/ 268511 w 2408637"/>
              <a:gd name="connsiteY4" fmla="*/ 2315096 h 2315096"/>
              <a:gd name="connsiteX5" fmla="*/ 251035 w 2408637"/>
              <a:gd name="connsiteY5" fmla="*/ 2291726 h 2315096"/>
              <a:gd name="connsiteX6" fmla="*/ 0 w 2408637"/>
              <a:gd name="connsiteY6" fmla="*/ 1469894 h 2315096"/>
              <a:gd name="connsiteX7" fmla="*/ 1469894 w 2408637"/>
              <a:gd name="connsiteY7" fmla="*/ 0 h 2315096"/>
            </a:gdLst>
            <a:ahLst/>
            <a:cxnLst/>
            <a:rect l="l" t="t" r="r" b="b"/>
            <a:pathLst>
              <a:path w="2408637" h="2315096">
                <a:moveTo>
                  <a:pt x="1469894" y="0"/>
                </a:moveTo>
                <a:cubicBezTo>
                  <a:pt x="1825056" y="0"/>
                  <a:pt x="2150799" y="125964"/>
                  <a:pt x="2404883" y="335653"/>
                </a:cubicBezTo>
                <a:lnTo>
                  <a:pt x="2408637" y="339064"/>
                </a:lnTo>
                <a:lnTo>
                  <a:pt x="2408637" y="2315096"/>
                </a:lnTo>
                <a:lnTo>
                  <a:pt x="268511" y="2315096"/>
                </a:lnTo>
                <a:lnTo>
                  <a:pt x="251035" y="2291726"/>
                </a:lnTo>
                <a:cubicBezTo>
                  <a:pt x="92545" y="2057129"/>
                  <a:pt x="0" y="1774319"/>
                  <a:pt x="0" y="1469894"/>
                </a:cubicBezTo>
                <a:cubicBezTo>
                  <a:pt x="0" y="658094"/>
                  <a:pt x="658094" y="0"/>
                  <a:pt x="14698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311900" y="3543300"/>
            <a:ext cx="3777615" cy="3735705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07518" y="881159"/>
            <a:ext cx="4384482" cy="5095682"/>
          </a:xfrm>
          <a:custGeom>
            <a:avLst/>
            <a:gdLst>
              <a:gd name="connsiteX0" fmla="*/ 2547841 w 4384482"/>
              <a:gd name="connsiteY0" fmla="*/ 0 h 5095682"/>
              <a:gd name="connsiteX1" fmla="*/ 4349437 w 4384482"/>
              <a:gd name="connsiteY1" fmla="*/ 746245 h 5095682"/>
              <a:gd name="connsiteX2" fmla="*/ 4384482 w 4384482"/>
              <a:gd name="connsiteY2" fmla="*/ 784805 h 5095682"/>
              <a:gd name="connsiteX3" fmla="*/ 4384482 w 4384482"/>
              <a:gd name="connsiteY3" fmla="*/ 4310878 h 5095682"/>
              <a:gd name="connsiteX4" fmla="*/ 4349437 w 4384482"/>
              <a:gd name="connsiteY4" fmla="*/ 4349437 h 5095682"/>
              <a:gd name="connsiteX5" fmla="*/ 2547841 w 4384482"/>
              <a:gd name="connsiteY5" fmla="*/ 5095682 h 5095682"/>
              <a:gd name="connsiteX6" fmla="*/ 0 w 4384482"/>
              <a:gd name="connsiteY6" fmla="*/ 2547841 h 5095682"/>
              <a:gd name="connsiteX7" fmla="*/ 2547841 w 4384482"/>
              <a:gd name="connsiteY7" fmla="*/ 0 h 5095682"/>
            </a:gdLst>
            <a:ahLst/>
            <a:cxnLst/>
            <a:rect l="l" t="t" r="r" b="b"/>
            <a:pathLst>
              <a:path w="4384482" h="5095682">
                <a:moveTo>
                  <a:pt x="2547841" y="0"/>
                </a:moveTo>
                <a:cubicBezTo>
                  <a:pt x="3251408" y="0"/>
                  <a:pt x="3888368" y="285177"/>
                  <a:pt x="4349437" y="746245"/>
                </a:cubicBezTo>
                <a:lnTo>
                  <a:pt x="4384482" y="784805"/>
                </a:lnTo>
                <a:lnTo>
                  <a:pt x="4384482" y="4310878"/>
                </a:lnTo>
                <a:lnTo>
                  <a:pt x="4349437" y="4349437"/>
                </a:lnTo>
                <a:cubicBezTo>
                  <a:pt x="3888368" y="4810506"/>
                  <a:pt x="3251408" y="5095682"/>
                  <a:pt x="2547841" y="5095682"/>
                </a:cubicBezTo>
                <a:cubicBezTo>
                  <a:pt x="1140707" y="5095682"/>
                  <a:pt x="0" y="3954975"/>
                  <a:pt x="0" y="2547841"/>
                </a:cubicBezTo>
                <a:cubicBezTo>
                  <a:pt x="0" y="1140707"/>
                  <a:pt x="1140707" y="0"/>
                  <a:pt x="254784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 flipV="1">
            <a:off x="11287581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11287581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V="1">
            <a:off x="383664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83664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27" name="表格 26"/>
          <p:cNvGraphicFramePr/>
          <p:nvPr/>
        </p:nvGraphicFramePr>
        <p:xfrm>
          <a:off x="2063115" y="3175635"/>
          <a:ext cx="7325360" cy="2626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480"/>
                <a:gridCol w="1046480"/>
                <a:gridCol w="1046480"/>
                <a:gridCol w="1046480"/>
                <a:gridCol w="1046480"/>
                <a:gridCol w="1046480"/>
                <a:gridCol w="1046480"/>
              </a:tblGrid>
              <a:tr h="8388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成员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白靖</a:t>
                      </a:r>
                      <a:r>
                        <a:rPr lang="zh-CN" altLang="en-US"/>
                        <a:t>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王</a:t>
                      </a:r>
                      <a:r>
                        <a:rPr lang="zh-CN" altLang="en-US"/>
                        <a:t>佳丽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马</a:t>
                      </a:r>
                      <a:r>
                        <a:rPr lang="zh-CN" altLang="en-US"/>
                        <a:t>雯丽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赵益</a:t>
                      </a:r>
                      <a:r>
                        <a:rPr lang="zh-CN" altLang="en-US"/>
                        <a:t>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仵梦</a:t>
                      </a:r>
                      <a:r>
                        <a:rPr lang="zh-CN" altLang="en-US"/>
                        <a:t>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李思涵</a:t>
                      </a:r>
                      <a:endParaRPr lang="zh-CN" altLang="en-US"/>
                    </a:p>
                  </a:txBody>
                  <a:tcPr/>
                </a:tc>
              </a:tr>
              <a:tr h="873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PPT</a:t>
                      </a:r>
                      <a:r>
                        <a:rPr lang="zh-CN" altLang="en-US"/>
                        <a:t>制作，</a:t>
                      </a:r>
                      <a:r>
                        <a:rPr lang="zh-CN" altLang="en-US"/>
                        <a:t>原型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文案收集，</a:t>
                      </a:r>
                      <a:r>
                        <a:rPr lang="zh-CN" altLang="en-US"/>
                        <a:t>原型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原型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原型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原型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原型</a:t>
                      </a:r>
                      <a:endParaRPr lang="zh-CN" altLang="en-US"/>
                    </a:p>
                  </a:txBody>
                  <a:tcPr/>
                </a:tc>
              </a:tr>
              <a:tr h="873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评分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9.6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9.5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9.4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9.1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765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89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97802" y="622302"/>
            <a:ext cx="10996398" cy="5613398"/>
          </a:xfrm>
          <a:prstGeom prst="roundRect">
            <a:avLst>
              <a:gd name="adj" fmla="val 52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46100" dist="876300" dir="5400000" sx="91000" sy="91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55832" y="1546594"/>
            <a:ext cx="1015663" cy="3764813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5E7264">
                    <a:alpha val="2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429781" y="2459504"/>
            <a:ext cx="1200329" cy="2183616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 录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1445635" y="2874336"/>
            <a:ext cx="0" cy="1109328"/>
          </a:xfrm>
          <a:prstGeom prst="line">
            <a:avLst/>
          </a:prstGeom>
          <a:noFill/>
          <a:ln w="47625" cap="sq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>
            <p:custDataLst>
              <p:tags r:id="rId1"/>
            </p:custDataLst>
          </p:nvPr>
        </p:nvSpPr>
        <p:spPr>
          <a:xfrm>
            <a:off x="4011214" y="1557020"/>
            <a:ext cx="3066143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项目背景与目标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2"/>
            </p:custDataLst>
          </p:nvPr>
        </p:nvSpPr>
        <p:spPr>
          <a:xfrm>
            <a:off x="3215692" y="1658806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3"/>
            </p:custDataLst>
          </p:nvPr>
        </p:nvSpPr>
        <p:spPr>
          <a:xfrm>
            <a:off x="3287644" y="1771398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4"/>
            </p:custDataLst>
          </p:nvPr>
        </p:nvSpPr>
        <p:spPr>
          <a:xfrm>
            <a:off x="3287643" y="1882025"/>
            <a:ext cx="600079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7463764" y="1701351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6"/>
            </p:custDataLst>
          </p:nvPr>
        </p:nvSpPr>
        <p:spPr>
          <a:xfrm>
            <a:off x="7536351" y="1755523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7"/>
            </p:custDataLst>
          </p:nvPr>
        </p:nvSpPr>
        <p:spPr>
          <a:xfrm>
            <a:off x="7536351" y="1844560"/>
            <a:ext cx="600078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8"/>
            </p:custDataLst>
          </p:nvPr>
        </p:nvSpPr>
        <p:spPr>
          <a:xfrm>
            <a:off x="4007171" y="2986666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原型功能架构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9"/>
            </p:custDataLst>
          </p:nvPr>
        </p:nvSpPr>
        <p:spPr>
          <a:xfrm>
            <a:off x="3215692" y="3132902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0"/>
            </p:custDataLst>
          </p:nvPr>
        </p:nvSpPr>
        <p:spPr>
          <a:xfrm>
            <a:off x="3287644" y="3211839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1"/>
            </p:custDataLst>
          </p:nvPr>
        </p:nvSpPr>
        <p:spPr>
          <a:xfrm>
            <a:off x="3256528" y="3312306"/>
            <a:ext cx="600079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2"/>
            </p:custDataLst>
          </p:nvPr>
        </p:nvSpPr>
        <p:spPr>
          <a:xfrm>
            <a:off x="8221903" y="2996826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预期效果与价值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3"/>
            </p:custDataLst>
          </p:nvPr>
        </p:nvSpPr>
        <p:spPr>
          <a:xfrm>
            <a:off x="7448524" y="3140522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4"/>
            </p:custDataLst>
          </p:nvPr>
        </p:nvSpPr>
        <p:spPr>
          <a:xfrm>
            <a:off x="7518571" y="3213109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5"/>
            </p:custDataLst>
          </p:nvPr>
        </p:nvSpPr>
        <p:spPr>
          <a:xfrm>
            <a:off x="7518571" y="3312306"/>
            <a:ext cx="600078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16"/>
            </p:custDataLst>
          </p:nvPr>
        </p:nvSpPr>
        <p:spPr>
          <a:xfrm>
            <a:off x="4010980" y="4533787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用户交互体验设计</a:t>
            </a: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17"/>
            </p:custDataLst>
          </p:nvPr>
        </p:nvSpPr>
        <p:spPr>
          <a:xfrm>
            <a:off x="3215692" y="4653353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18"/>
            </p:custDataLst>
          </p:nvPr>
        </p:nvSpPr>
        <p:spPr>
          <a:xfrm>
            <a:off x="3287644" y="4725305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19"/>
            </p:custDataLst>
          </p:nvPr>
        </p:nvSpPr>
        <p:spPr>
          <a:xfrm>
            <a:off x="3287643" y="4796562"/>
            <a:ext cx="600079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>
            <p:custDataLst>
              <p:tags r:id="rId20"/>
            </p:custDataLst>
          </p:nvPr>
        </p:nvSpPr>
        <p:spPr>
          <a:xfrm>
            <a:off x="8255558" y="4509022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总结与展望</a:t>
            </a:r>
            <a:endParaRPr kumimoji="1" lang="zh-CN" altLang="en-US"/>
          </a:p>
        </p:txBody>
      </p:sp>
      <p:sp>
        <p:nvSpPr>
          <p:cNvPr id="29" name="标题 1"/>
          <p:cNvSpPr txBox="1"/>
          <p:nvPr>
            <p:custDataLst>
              <p:tags r:id="rId21"/>
            </p:custDataLst>
          </p:nvPr>
        </p:nvSpPr>
        <p:spPr>
          <a:xfrm>
            <a:off x="7463764" y="4643193"/>
            <a:ext cx="757952" cy="75795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73000"/>
                </a:schemeClr>
              </a:gs>
              <a:gs pos="100000">
                <a:schemeClr val="accent1">
                  <a:lumMod val="20000"/>
                  <a:lumOff val="80000"/>
                  <a:alpha val="57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22"/>
            </p:custDataLst>
          </p:nvPr>
        </p:nvSpPr>
        <p:spPr>
          <a:xfrm>
            <a:off x="7536351" y="4725305"/>
            <a:ext cx="600079" cy="6000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143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>
            <p:custDataLst>
              <p:tags r:id="rId23"/>
            </p:custDataLst>
          </p:nvPr>
        </p:nvSpPr>
        <p:spPr>
          <a:xfrm>
            <a:off x="7518571" y="4795292"/>
            <a:ext cx="600078" cy="4004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40" name="标题 1"/>
          <p:cNvSpPr txBox="1"/>
          <p:nvPr>
            <p:custDataLst>
              <p:tags r:id="rId24"/>
            </p:custDataLst>
          </p:nvPr>
        </p:nvSpPr>
        <p:spPr>
          <a:xfrm>
            <a:off x="8256241" y="1556796"/>
            <a:ext cx="3263342" cy="996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数据管理与安全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877670" y="2133973"/>
            <a:ext cx="4356695" cy="129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97336" y="3367588"/>
            <a:ext cx="6899787" cy="2554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项目背景与目标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0632331" y="1110753"/>
            <a:ext cx="823724" cy="125912"/>
          </a:xfrm>
          <a:custGeom>
            <a:avLst/>
            <a:gdLst>
              <a:gd name="connsiteX0" fmla="*/ 760768 w 823724"/>
              <a:gd name="connsiteY0" fmla="*/ 0 h 125912"/>
              <a:gd name="connsiteX1" fmla="*/ 823724 w 823724"/>
              <a:gd name="connsiteY1" fmla="*/ 62956 h 125912"/>
              <a:gd name="connsiteX2" fmla="*/ 760768 w 823724"/>
              <a:gd name="connsiteY2" fmla="*/ 125912 h 125912"/>
              <a:gd name="connsiteX3" fmla="*/ 697812 w 823724"/>
              <a:gd name="connsiteY3" fmla="*/ 62956 h 125912"/>
              <a:gd name="connsiteX4" fmla="*/ 760768 w 823724"/>
              <a:gd name="connsiteY4" fmla="*/ 0 h 125912"/>
              <a:gd name="connsiteX5" fmla="*/ 411862 w 823724"/>
              <a:gd name="connsiteY5" fmla="*/ 0 h 125912"/>
              <a:gd name="connsiteX6" fmla="*/ 474818 w 823724"/>
              <a:gd name="connsiteY6" fmla="*/ 62956 h 125912"/>
              <a:gd name="connsiteX7" fmla="*/ 411862 w 823724"/>
              <a:gd name="connsiteY7" fmla="*/ 125912 h 125912"/>
              <a:gd name="connsiteX8" fmla="*/ 348906 w 823724"/>
              <a:gd name="connsiteY8" fmla="*/ 62956 h 125912"/>
              <a:gd name="connsiteX9" fmla="*/ 411862 w 823724"/>
              <a:gd name="connsiteY9" fmla="*/ 0 h 125912"/>
              <a:gd name="connsiteX10" fmla="*/ 62956 w 823724"/>
              <a:gd name="connsiteY10" fmla="*/ 0 h 125912"/>
              <a:gd name="connsiteX11" fmla="*/ 125912 w 823724"/>
              <a:gd name="connsiteY11" fmla="*/ 62956 h 125912"/>
              <a:gd name="connsiteX12" fmla="*/ 62956 w 823724"/>
              <a:gd name="connsiteY12" fmla="*/ 125912 h 125912"/>
              <a:gd name="connsiteX13" fmla="*/ 0 w 823724"/>
              <a:gd name="connsiteY13" fmla="*/ 62956 h 125912"/>
              <a:gd name="connsiteX14" fmla="*/ 62956 w 823724"/>
              <a:gd name="connsiteY14" fmla="*/ 0 h 125912"/>
            </a:gdLst>
            <a:ahLst/>
            <a:cxnLst/>
            <a:rect l="l" t="t" r="r" b="b"/>
            <a:pathLst>
              <a:path w="823724" h="125912">
                <a:moveTo>
                  <a:pt x="760768" y="0"/>
                </a:moveTo>
                <a:cubicBezTo>
                  <a:pt x="795538" y="0"/>
                  <a:pt x="823724" y="28186"/>
                  <a:pt x="823724" y="62956"/>
                </a:cubicBezTo>
                <a:cubicBezTo>
                  <a:pt x="823724" y="97726"/>
                  <a:pt x="795538" y="125912"/>
                  <a:pt x="760768" y="125912"/>
                </a:cubicBezTo>
                <a:cubicBezTo>
                  <a:pt x="725998" y="125912"/>
                  <a:pt x="697812" y="97726"/>
                  <a:pt x="697812" y="62956"/>
                </a:cubicBezTo>
                <a:cubicBezTo>
                  <a:pt x="697812" y="28186"/>
                  <a:pt x="725998" y="0"/>
                  <a:pt x="760768" y="0"/>
                </a:cubicBezTo>
                <a:close/>
                <a:moveTo>
                  <a:pt x="411862" y="0"/>
                </a:moveTo>
                <a:cubicBezTo>
                  <a:pt x="446632" y="0"/>
                  <a:pt x="474818" y="28186"/>
                  <a:pt x="474818" y="62956"/>
                </a:cubicBezTo>
                <a:cubicBezTo>
                  <a:pt x="474818" y="97726"/>
                  <a:pt x="446632" y="125912"/>
                  <a:pt x="411862" y="125912"/>
                </a:cubicBezTo>
                <a:cubicBezTo>
                  <a:pt x="377092" y="125912"/>
                  <a:pt x="348906" y="97726"/>
                  <a:pt x="348906" y="62956"/>
                </a:cubicBezTo>
                <a:cubicBezTo>
                  <a:pt x="348906" y="28186"/>
                  <a:pt x="377092" y="0"/>
                  <a:pt x="411862" y="0"/>
                </a:cubicBezTo>
                <a:close/>
                <a:moveTo>
                  <a:pt x="62956" y="0"/>
                </a:moveTo>
                <a:cubicBezTo>
                  <a:pt x="97726" y="0"/>
                  <a:pt x="125912" y="28186"/>
                  <a:pt x="125912" y="62956"/>
                </a:cubicBezTo>
                <a:cubicBezTo>
                  <a:pt x="125912" y="97726"/>
                  <a:pt x="97726" y="125912"/>
                  <a:pt x="62956" y="125912"/>
                </a:cubicBezTo>
                <a:cubicBezTo>
                  <a:pt x="28186" y="125912"/>
                  <a:pt x="0" y="97726"/>
                  <a:pt x="0" y="62956"/>
                </a:cubicBezTo>
                <a:cubicBezTo>
                  <a:pt x="0" y="28186"/>
                  <a:pt x="28186" y="0"/>
                  <a:pt x="6295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5264891" y="2055456"/>
            <a:ext cx="843598" cy="1527089"/>
          </a:xfrm>
          <a:custGeom>
            <a:avLst/>
            <a:gdLst>
              <a:gd name="connsiteX0" fmla="*/ 1 w 843598"/>
              <a:gd name="connsiteY0" fmla="*/ 1527089 h 1527089"/>
              <a:gd name="connsiteX1" fmla="*/ 421800 w 843598"/>
              <a:gd name="connsiteY1" fmla="*/ 881929 h 1527089"/>
              <a:gd name="connsiteX2" fmla="*/ 843598 w 843598"/>
              <a:gd name="connsiteY2" fmla="*/ 1527089 h 1527089"/>
              <a:gd name="connsiteX3" fmla="*/ 0 w 843598"/>
              <a:gd name="connsiteY3" fmla="*/ 645160 h 1527089"/>
              <a:gd name="connsiteX4" fmla="*/ 421799 w 843598"/>
              <a:gd name="connsiteY4" fmla="*/ 0 h 1527089"/>
              <a:gd name="connsiteX5" fmla="*/ 843596 w 843598"/>
              <a:gd name="connsiteY5" fmla="*/ 645160 h 1527089"/>
            </a:gdLst>
            <a:ahLst/>
            <a:cxnLst/>
            <a:rect l="l" t="t" r="r" b="b"/>
            <a:pathLst>
              <a:path w="843598" h="1527089">
                <a:moveTo>
                  <a:pt x="1" y="1527089"/>
                </a:moveTo>
                <a:lnTo>
                  <a:pt x="421800" y="881929"/>
                </a:lnTo>
                <a:lnTo>
                  <a:pt x="843598" y="1527089"/>
                </a:lnTo>
                <a:close/>
                <a:moveTo>
                  <a:pt x="0" y="645160"/>
                </a:moveTo>
                <a:lnTo>
                  <a:pt x="421799" y="0"/>
                </a:lnTo>
                <a:lnTo>
                  <a:pt x="843596" y="645160"/>
                </a:lnTo>
                <a:close/>
              </a:path>
            </a:pathLst>
          </a:custGeom>
          <a:solidFill>
            <a:schemeClr val="bg1">
              <a:lumMod val="85000"/>
              <a:alpha val="5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0"/>
            <a:ext cx="2408637" cy="2315096"/>
          </a:xfrm>
          <a:custGeom>
            <a:avLst/>
            <a:gdLst>
              <a:gd name="connsiteX0" fmla="*/ 268511 w 2408637"/>
              <a:gd name="connsiteY0" fmla="*/ 0 h 2315096"/>
              <a:gd name="connsiteX1" fmla="*/ 2408637 w 2408637"/>
              <a:gd name="connsiteY1" fmla="*/ 0 h 2315096"/>
              <a:gd name="connsiteX2" fmla="*/ 2408637 w 2408637"/>
              <a:gd name="connsiteY2" fmla="*/ 1976032 h 2315096"/>
              <a:gd name="connsiteX3" fmla="*/ 2404883 w 2408637"/>
              <a:gd name="connsiteY3" fmla="*/ 1979444 h 2315096"/>
              <a:gd name="connsiteX4" fmla="*/ 1469894 w 2408637"/>
              <a:gd name="connsiteY4" fmla="*/ 2315096 h 2315096"/>
              <a:gd name="connsiteX5" fmla="*/ 0 w 2408637"/>
              <a:gd name="connsiteY5" fmla="*/ 845202 h 2315096"/>
              <a:gd name="connsiteX6" fmla="*/ 251035 w 2408637"/>
              <a:gd name="connsiteY6" fmla="*/ 23370 h 2315096"/>
            </a:gdLst>
            <a:ahLst/>
            <a:cxnLst/>
            <a:rect l="l" t="t" r="r" b="b"/>
            <a:pathLst>
              <a:path w="2408637" h="2315096">
                <a:moveTo>
                  <a:pt x="268511" y="0"/>
                </a:moveTo>
                <a:lnTo>
                  <a:pt x="2408637" y="0"/>
                </a:lnTo>
                <a:lnTo>
                  <a:pt x="2408637" y="1976032"/>
                </a:lnTo>
                <a:lnTo>
                  <a:pt x="2404883" y="1979444"/>
                </a:lnTo>
                <a:cubicBezTo>
                  <a:pt x="2150799" y="2189133"/>
                  <a:pt x="1825056" y="2315096"/>
                  <a:pt x="1469894" y="2315096"/>
                </a:cubicBezTo>
                <a:cubicBezTo>
                  <a:pt x="658094" y="2315096"/>
                  <a:pt x="0" y="1657002"/>
                  <a:pt x="0" y="845202"/>
                </a:cubicBezTo>
                <a:cubicBezTo>
                  <a:pt x="0" y="540777"/>
                  <a:pt x="92545" y="257967"/>
                  <a:pt x="251035" y="233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0" y="4542904"/>
            <a:ext cx="2408637" cy="2315096"/>
          </a:xfrm>
          <a:custGeom>
            <a:avLst/>
            <a:gdLst>
              <a:gd name="connsiteX0" fmla="*/ 1469894 w 2408637"/>
              <a:gd name="connsiteY0" fmla="*/ 0 h 2315096"/>
              <a:gd name="connsiteX1" fmla="*/ 2404883 w 2408637"/>
              <a:gd name="connsiteY1" fmla="*/ 335653 h 2315096"/>
              <a:gd name="connsiteX2" fmla="*/ 2408637 w 2408637"/>
              <a:gd name="connsiteY2" fmla="*/ 339064 h 2315096"/>
              <a:gd name="connsiteX3" fmla="*/ 2408637 w 2408637"/>
              <a:gd name="connsiteY3" fmla="*/ 2315096 h 2315096"/>
              <a:gd name="connsiteX4" fmla="*/ 268511 w 2408637"/>
              <a:gd name="connsiteY4" fmla="*/ 2315096 h 2315096"/>
              <a:gd name="connsiteX5" fmla="*/ 251035 w 2408637"/>
              <a:gd name="connsiteY5" fmla="*/ 2291726 h 2315096"/>
              <a:gd name="connsiteX6" fmla="*/ 0 w 2408637"/>
              <a:gd name="connsiteY6" fmla="*/ 1469894 h 2315096"/>
              <a:gd name="connsiteX7" fmla="*/ 1469894 w 2408637"/>
              <a:gd name="connsiteY7" fmla="*/ 0 h 2315096"/>
            </a:gdLst>
            <a:ahLst/>
            <a:cxnLst/>
            <a:rect l="l" t="t" r="r" b="b"/>
            <a:pathLst>
              <a:path w="2408637" h="2315096">
                <a:moveTo>
                  <a:pt x="1469894" y="0"/>
                </a:moveTo>
                <a:cubicBezTo>
                  <a:pt x="1825056" y="0"/>
                  <a:pt x="2150799" y="125964"/>
                  <a:pt x="2404883" y="335653"/>
                </a:cubicBezTo>
                <a:lnTo>
                  <a:pt x="2408637" y="339064"/>
                </a:lnTo>
                <a:lnTo>
                  <a:pt x="2408637" y="2315096"/>
                </a:lnTo>
                <a:lnTo>
                  <a:pt x="268511" y="2315096"/>
                </a:lnTo>
                <a:lnTo>
                  <a:pt x="251035" y="2291726"/>
                </a:lnTo>
                <a:cubicBezTo>
                  <a:pt x="92545" y="2057129"/>
                  <a:pt x="0" y="1774319"/>
                  <a:pt x="0" y="1469894"/>
                </a:cubicBezTo>
                <a:cubicBezTo>
                  <a:pt x="0" y="658094"/>
                  <a:pt x="658094" y="0"/>
                  <a:pt x="14698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2567940" y="260985"/>
            <a:ext cx="3135630" cy="3297555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319020" y="3971925"/>
            <a:ext cx="3224530" cy="33394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994769"/>
            <a:ext cx="4201420" cy="4982072"/>
          </a:xfrm>
          <a:custGeom>
            <a:avLst/>
            <a:gdLst>
              <a:gd name="connsiteX0" fmla="*/ 2547841 w 4384482"/>
              <a:gd name="connsiteY0" fmla="*/ 0 h 5095682"/>
              <a:gd name="connsiteX1" fmla="*/ 4349437 w 4384482"/>
              <a:gd name="connsiteY1" fmla="*/ 746245 h 5095682"/>
              <a:gd name="connsiteX2" fmla="*/ 4384482 w 4384482"/>
              <a:gd name="connsiteY2" fmla="*/ 784805 h 5095682"/>
              <a:gd name="connsiteX3" fmla="*/ 4384482 w 4384482"/>
              <a:gd name="connsiteY3" fmla="*/ 4310878 h 5095682"/>
              <a:gd name="connsiteX4" fmla="*/ 4349437 w 4384482"/>
              <a:gd name="connsiteY4" fmla="*/ 4349437 h 5095682"/>
              <a:gd name="connsiteX5" fmla="*/ 2547841 w 4384482"/>
              <a:gd name="connsiteY5" fmla="*/ 5095682 h 5095682"/>
              <a:gd name="connsiteX6" fmla="*/ 0 w 4384482"/>
              <a:gd name="connsiteY6" fmla="*/ 2547841 h 5095682"/>
              <a:gd name="connsiteX7" fmla="*/ 2547841 w 4384482"/>
              <a:gd name="connsiteY7" fmla="*/ 0 h 5095682"/>
            </a:gdLst>
            <a:ahLst/>
            <a:cxnLst/>
            <a:rect l="l" t="t" r="r" b="b"/>
            <a:pathLst>
              <a:path w="4384482" h="5095682">
                <a:moveTo>
                  <a:pt x="2547841" y="0"/>
                </a:moveTo>
                <a:cubicBezTo>
                  <a:pt x="3251408" y="0"/>
                  <a:pt x="3888368" y="285177"/>
                  <a:pt x="4349437" y="746245"/>
                </a:cubicBezTo>
                <a:lnTo>
                  <a:pt x="4384482" y="784805"/>
                </a:lnTo>
                <a:lnTo>
                  <a:pt x="4384482" y="4310878"/>
                </a:lnTo>
                <a:lnTo>
                  <a:pt x="4349437" y="4349437"/>
                </a:lnTo>
                <a:cubicBezTo>
                  <a:pt x="3888368" y="4810506"/>
                  <a:pt x="3251408" y="5095682"/>
                  <a:pt x="2547841" y="5095682"/>
                </a:cubicBezTo>
                <a:cubicBezTo>
                  <a:pt x="1140707" y="5095682"/>
                  <a:pt x="0" y="3954975"/>
                  <a:pt x="0" y="2547841"/>
                </a:cubicBezTo>
                <a:cubicBezTo>
                  <a:pt x="0" y="1140707"/>
                  <a:pt x="1140707" y="0"/>
                  <a:pt x="254784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380942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80942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284859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284859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44022" y="768723"/>
            <a:ext cx="2398415" cy="26606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1050474" y="4940643"/>
            <a:ext cx="3165175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9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打造智能、高效、易用的 AI 校务问答机器人，整合校园信息，实现一站式查询，借助自然语言处理技术，让师生通过简单提问获取精准答案。</a:t>
            </a:r>
            <a:endParaRPr kumimoji="1" lang="en-US" altLang="zh-CN" sz="96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kumimoji="1" lang="en-US" altLang="zh-CN" sz="9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提升校园信息服务质量，改善师生校园生活与学习体验，推动智慧校园建设进程，为校园信息化发展提供有力支撑。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1050406" y="4149166"/>
            <a:ext cx="3165175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8E5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项目目标设定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1054866" y="2164646"/>
            <a:ext cx="3165175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9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师生获取校务信息需在多个平台切换，如查询课程安排、图书馆资源等，效率低下，传统方式无法满足及时性和准确性需求。</a:t>
            </a:r>
            <a:endParaRPr kumimoji="1" lang="en-US" altLang="zh-CN" sz="96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kumimoji="1" lang="en-US" altLang="zh-CN" sz="96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以查询图书馆资源为例，需登录图书馆系统，再按分类查找，流程繁琐，且不同系统间数据更新不同步，易导致信息滞后。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1050352" y="1476674"/>
            <a:ext cx="3165175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信息获取低效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47133" y="2154579"/>
            <a:ext cx="457846" cy="45784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45088" y="2154579"/>
            <a:ext cx="400905" cy="45784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60725" y="3601102"/>
            <a:ext cx="457846" cy="44307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校园信息现状与痛点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8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220" y="1700530"/>
            <a:ext cx="6193155" cy="4154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877670" y="2133973"/>
            <a:ext cx="4356695" cy="129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97336" y="3367588"/>
            <a:ext cx="6899787" cy="2554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原型功能架构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0632331" y="1110753"/>
            <a:ext cx="823724" cy="125912"/>
          </a:xfrm>
          <a:custGeom>
            <a:avLst/>
            <a:gdLst>
              <a:gd name="connsiteX0" fmla="*/ 760768 w 823724"/>
              <a:gd name="connsiteY0" fmla="*/ 0 h 125912"/>
              <a:gd name="connsiteX1" fmla="*/ 823724 w 823724"/>
              <a:gd name="connsiteY1" fmla="*/ 62956 h 125912"/>
              <a:gd name="connsiteX2" fmla="*/ 760768 w 823724"/>
              <a:gd name="connsiteY2" fmla="*/ 125912 h 125912"/>
              <a:gd name="connsiteX3" fmla="*/ 697812 w 823724"/>
              <a:gd name="connsiteY3" fmla="*/ 62956 h 125912"/>
              <a:gd name="connsiteX4" fmla="*/ 760768 w 823724"/>
              <a:gd name="connsiteY4" fmla="*/ 0 h 125912"/>
              <a:gd name="connsiteX5" fmla="*/ 411862 w 823724"/>
              <a:gd name="connsiteY5" fmla="*/ 0 h 125912"/>
              <a:gd name="connsiteX6" fmla="*/ 474818 w 823724"/>
              <a:gd name="connsiteY6" fmla="*/ 62956 h 125912"/>
              <a:gd name="connsiteX7" fmla="*/ 411862 w 823724"/>
              <a:gd name="connsiteY7" fmla="*/ 125912 h 125912"/>
              <a:gd name="connsiteX8" fmla="*/ 348906 w 823724"/>
              <a:gd name="connsiteY8" fmla="*/ 62956 h 125912"/>
              <a:gd name="connsiteX9" fmla="*/ 411862 w 823724"/>
              <a:gd name="connsiteY9" fmla="*/ 0 h 125912"/>
              <a:gd name="connsiteX10" fmla="*/ 62956 w 823724"/>
              <a:gd name="connsiteY10" fmla="*/ 0 h 125912"/>
              <a:gd name="connsiteX11" fmla="*/ 125912 w 823724"/>
              <a:gd name="connsiteY11" fmla="*/ 62956 h 125912"/>
              <a:gd name="connsiteX12" fmla="*/ 62956 w 823724"/>
              <a:gd name="connsiteY12" fmla="*/ 125912 h 125912"/>
              <a:gd name="connsiteX13" fmla="*/ 0 w 823724"/>
              <a:gd name="connsiteY13" fmla="*/ 62956 h 125912"/>
              <a:gd name="connsiteX14" fmla="*/ 62956 w 823724"/>
              <a:gd name="connsiteY14" fmla="*/ 0 h 125912"/>
            </a:gdLst>
            <a:ahLst/>
            <a:cxnLst/>
            <a:rect l="l" t="t" r="r" b="b"/>
            <a:pathLst>
              <a:path w="823724" h="125912">
                <a:moveTo>
                  <a:pt x="760768" y="0"/>
                </a:moveTo>
                <a:cubicBezTo>
                  <a:pt x="795538" y="0"/>
                  <a:pt x="823724" y="28186"/>
                  <a:pt x="823724" y="62956"/>
                </a:cubicBezTo>
                <a:cubicBezTo>
                  <a:pt x="823724" y="97726"/>
                  <a:pt x="795538" y="125912"/>
                  <a:pt x="760768" y="125912"/>
                </a:cubicBezTo>
                <a:cubicBezTo>
                  <a:pt x="725998" y="125912"/>
                  <a:pt x="697812" y="97726"/>
                  <a:pt x="697812" y="62956"/>
                </a:cubicBezTo>
                <a:cubicBezTo>
                  <a:pt x="697812" y="28186"/>
                  <a:pt x="725998" y="0"/>
                  <a:pt x="760768" y="0"/>
                </a:cubicBezTo>
                <a:close/>
                <a:moveTo>
                  <a:pt x="411862" y="0"/>
                </a:moveTo>
                <a:cubicBezTo>
                  <a:pt x="446632" y="0"/>
                  <a:pt x="474818" y="28186"/>
                  <a:pt x="474818" y="62956"/>
                </a:cubicBezTo>
                <a:cubicBezTo>
                  <a:pt x="474818" y="97726"/>
                  <a:pt x="446632" y="125912"/>
                  <a:pt x="411862" y="125912"/>
                </a:cubicBezTo>
                <a:cubicBezTo>
                  <a:pt x="377092" y="125912"/>
                  <a:pt x="348906" y="97726"/>
                  <a:pt x="348906" y="62956"/>
                </a:cubicBezTo>
                <a:cubicBezTo>
                  <a:pt x="348906" y="28186"/>
                  <a:pt x="377092" y="0"/>
                  <a:pt x="411862" y="0"/>
                </a:cubicBezTo>
                <a:close/>
                <a:moveTo>
                  <a:pt x="62956" y="0"/>
                </a:moveTo>
                <a:cubicBezTo>
                  <a:pt x="97726" y="0"/>
                  <a:pt x="125912" y="28186"/>
                  <a:pt x="125912" y="62956"/>
                </a:cubicBezTo>
                <a:cubicBezTo>
                  <a:pt x="125912" y="97726"/>
                  <a:pt x="97726" y="125912"/>
                  <a:pt x="62956" y="125912"/>
                </a:cubicBezTo>
                <a:cubicBezTo>
                  <a:pt x="28186" y="125912"/>
                  <a:pt x="0" y="97726"/>
                  <a:pt x="0" y="62956"/>
                </a:cubicBezTo>
                <a:cubicBezTo>
                  <a:pt x="0" y="28186"/>
                  <a:pt x="28186" y="0"/>
                  <a:pt x="6295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5264891" y="2055456"/>
            <a:ext cx="843598" cy="1527089"/>
          </a:xfrm>
          <a:custGeom>
            <a:avLst/>
            <a:gdLst>
              <a:gd name="connsiteX0" fmla="*/ 1 w 843598"/>
              <a:gd name="connsiteY0" fmla="*/ 1527089 h 1527089"/>
              <a:gd name="connsiteX1" fmla="*/ 421800 w 843598"/>
              <a:gd name="connsiteY1" fmla="*/ 881929 h 1527089"/>
              <a:gd name="connsiteX2" fmla="*/ 843598 w 843598"/>
              <a:gd name="connsiteY2" fmla="*/ 1527089 h 1527089"/>
              <a:gd name="connsiteX3" fmla="*/ 0 w 843598"/>
              <a:gd name="connsiteY3" fmla="*/ 645160 h 1527089"/>
              <a:gd name="connsiteX4" fmla="*/ 421799 w 843598"/>
              <a:gd name="connsiteY4" fmla="*/ 0 h 1527089"/>
              <a:gd name="connsiteX5" fmla="*/ 843596 w 843598"/>
              <a:gd name="connsiteY5" fmla="*/ 645160 h 1527089"/>
            </a:gdLst>
            <a:ahLst/>
            <a:cxnLst/>
            <a:rect l="l" t="t" r="r" b="b"/>
            <a:pathLst>
              <a:path w="843598" h="1527089">
                <a:moveTo>
                  <a:pt x="1" y="1527089"/>
                </a:moveTo>
                <a:lnTo>
                  <a:pt x="421800" y="881929"/>
                </a:lnTo>
                <a:lnTo>
                  <a:pt x="843598" y="1527089"/>
                </a:lnTo>
                <a:close/>
                <a:moveTo>
                  <a:pt x="0" y="645160"/>
                </a:moveTo>
                <a:lnTo>
                  <a:pt x="421799" y="0"/>
                </a:lnTo>
                <a:lnTo>
                  <a:pt x="843596" y="645160"/>
                </a:lnTo>
                <a:close/>
              </a:path>
            </a:pathLst>
          </a:custGeom>
          <a:solidFill>
            <a:schemeClr val="bg1">
              <a:lumMod val="85000"/>
              <a:alpha val="5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0"/>
            <a:ext cx="2408637" cy="2315096"/>
          </a:xfrm>
          <a:custGeom>
            <a:avLst/>
            <a:gdLst>
              <a:gd name="connsiteX0" fmla="*/ 268511 w 2408637"/>
              <a:gd name="connsiteY0" fmla="*/ 0 h 2315096"/>
              <a:gd name="connsiteX1" fmla="*/ 2408637 w 2408637"/>
              <a:gd name="connsiteY1" fmla="*/ 0 h 2315096"/>
              <a:gd name="connsiteX2" fmla="*/ 2408637 w 2408637"/>
              <a:gd name="connsiteY2" fmla="*/ 1976032 h 2315096"/>
              <a:gd name="connsiteX3" fmla="*/ 2404883 w 2408637"/>
              <a:gd name="connsiteY3" fmla="*/ 1979444 h 2315096"/>
              <a:gd name="connsiteX4" fmla="*/ 1469894 w 2408637"/>
              <a:gd name="connsiteY4" fmla="*/ 2315096 h 2315096"/>
              <a:gd name="connsiteX5" fmla="*/ 0 w 2408637"/>
              <a:gd name="connsiteY5" fmla="*/ 845202 h 2315096"/>
              <a:gd name="connsiteX6" fmla="*/ 251035 w 2408637"/>
              <a:gd name="connsiteY6" fmla="*/ 23370 h 2315096"/>
            </a:gdLst>
            <a:ahLst/>
            <a:cxnLst/>
            <a:rect l="l" t="t" r="r" b="b"/>
            <a:pathLst>
              <a:path w="2408637" h="2315096">
                <a:moveTo>
                  <a:pt x="268511" y="0"/>
                </a:moveTo>
                <a:lnTo>
                  <a:pt x="2408637" y="0"/>
                </a:lnTo>
                <a:lnTo>
                  <a:pt x="2408637" y="1976032"/>
                </a:lnTo>
                <a:lnTo>
                  <a:pt x="2404883" y="1979444"/>
                </a:lnTo>
                <a:cubicBezTo>
                  <a:pt x="2150799" y="2189133"/>
                  <a:pt x="1825056" y="2315096"/>
                  <a:pt x="1469894" y="2315096"/>
                </a:cubicBezTo>
                <a:cubicBezTo>
                  <a:pt x="658094" y="2315096"/>
                  <a:pt x="0" y="1657002"/>
                  <a:pt x="0" y="845202"/>
                </a:cubicBezTo>
                <a:cubicBezTo>
                  <a:pt x="0" y="540777"/>
                  <a:pt x="92545" y="257967"/>
                  <a:pt x="251035" y="233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0" y="4542904"/>
            <a:ext cx="2408637" cy="2315096"/>
          </a:xfrm>
          <a:custGeom>
            <a:avLst/>
            <a:gdLst>
              <a:gd name="connsiteX0" fmla="*/ 1469894 w 2408637"/>
              <a:gd name="connsiteY0" fmla="*/ 0 h 2315096"/>
              <a:gd name="connsiteX1" fmla="*/ 2404883 w 2408637"/>
              <a:gd name="connsiteY1" fmla="*/ 335653 h 2315096"/>
              <a:gd name="connsiteX2" fmla="*/ 2408637 w 2408637"/>
              <a:gd name="connsiteY2" fmla="*/ 339064 h 2315096"/>
              <a:gd name="connsiteX3" fmla="*/ 2408637 w 2408637"/>
              <a:gd name="connsiteY3" fmla="*/ 2315096 h 2315096"/>
              <a:gd name="connsiteX4" fmla="*/ 268511 w 2408637"/>
              <a:gd name="connsiteY4" fmla="*/ 2315096 h 2315096"/>
              <a:gd name="connsiteX5" fmla="*/ 251035 w 2408637"/>
              <a:gd name="connsiteY5" fmla="*/ 2291726 h 2315096"/>
              <a:gd name="connsiteX6" fmla="*/ 0 w 2408637"/>
              <a:gd name="connsiteY6" fmla="*/ 1469894 h 2315096"/>
              <a:gd name="connsiteX7" fmla="*/ 1469894 w 2408637"/>
              <a:gd name="connsiteY7" fmla="*/ 0 h 2315096"/>
            </a:gdLst>
            <a:ahLst/>
            <a:cxnLst/>
            <a:rect l="l" t="t" r="r" b="b"/>
            <a:pathLst>
              <a:path w="2408637" h="2315096">
                <a:moveTo>
                  <a:pt x="1469894" y="0"/>
                </a:moveTo>
                <a:cubicBezTo>
                  <a:pt x="1825056" y="0"/>
                  <a:pt x="2150799" y="125964"/>
                  <a:pt x="2404883" y="335653"/>
                </a:cubicBezTo>
                <a:lnTo>
                  <a:pt x="2408637" y="339064"/>
                </a:lnTo>
                <a:lnTo>
                  <a:pt x="2408637" y="2315096"/>
                </a:lnTo>
                <a:lnTo>
                  <a:pt x="268511" y="2315096"/>
                </a:lnTo>
                <a:lnTo>
                  <a:pt x="251035" y="2291726"/>
                </a:lnTo>
                <a:cubicBezTo>
                  <a:pt x="92545" y="2057129"/>
                  <a:pt x="0" y="1774319"/>
                  <a:pt x="0" y="1469894"/>
                </a:cubicBezTo>
                <a:cubicBezTo>
                  <a:pt x="0" y="658094"/>
                  <a:pt x="658094" y="0"/>
                  <a:pt x="14698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2408555" y="548640"/>
            <a:ext cx="2820035" cy="2771775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319020" y="3971925"/>
            <a:ext cx="3108960" cy="3339465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994769"/>
            <a:ext cx="4201420" cy="4982072"/>
          </a:xfrm>
          <a:custGeom>
            <a:avLst/>
            <a:gdLst>
              <a:gd name="connsiteX0" fmla="*/ 2547841 w 4384482"/>
              <a:gd name="connsiteY0" fmla="*/ 0 h 5095682"/>
              <a:gd name="connsiteX1" fmla="*/ 4349437 w 4384482"/>
              <a:gd name="connsiteY1" fmla="*/ 746245 h 5095682"/>
              <a:gd name="connsiteX2" fmla="*/ 4384482 w 4384482"/>
              <a:gd name="connsiteY2" fmla="*/ 784805 h 5095682"/>
              <a:gd name="connsiteX3" fmla="*/ 4384482 w 4384482"/>
              <a:gd name="connsiteY3" fmla="*/ 4310878 h 5095682"/>
              <a:gd name="connsiteX4" fmla="*/ 4349437 w 4384482"/>
              <a:gd name="connsiteY4" fmla="*/ 4349437 h 5095682"/>
              <a:gd name="connsiteX5" fmla="*/ 2547841 w 4384482"/>
              <a:gd name="connsiteY5" fmla="*/ 5095682 h 5095682"/>
              <a:gd name="connsiteX6" fmla="*/ 0 w 4384482"/>
              <a:gd name="connsiteY6" fmla="*/ 2547841 h 5095682"/>
              <a:gd name="connsiteX7" fmla="*/ 2547841 w 4384482"/>
              <a:gd name="connsiteY7" fmla="*/ 0 h 5095682"/>
            </a:gdLst>
            <a:ahLst/>
            <a:cxnLst/>
            <a:rect l="l" t="t" r="r" b="b"/>
            <a:pathLst>
              <a:path w="4384482" h="5095682">
                <a:moveTo>
                  <a:pt x="2547841" y="0"/>
                </a:moveTo>
                <a:cubicBezTo>
                  <a:pt x="3251408" y="0"/>
                  <a:pt x="3888368" y="285177"/>
                  <a:pt x="4349437" y="746245"/>
                </a:cubicBezTo>
                <a:lnTo>
                  <a:pt x="4384482" y="784805"/>
                </a:lnTo>
                <a:lnTo>
                  <a:pt x="4384482" y="4310878"/>
                </a:lnTo>
                <a:lnTo>
                  <a:pt x="4349437" y="4349437"/>
                </a:lnTo>
                <a:cubicBezTo>
                  <a:pt x="3888368" y="4810506"/>
                  <a:pt x="3251408" y="5095682"/>
                  <a:pt x="2547841" y="5095682"/>
                </a:cubicBezTo>
                <a:cubicBezTo>
                  <a:pt x="1140707" y="5095682"/>
                  <a:pt x="0" y="3954975"/>
                  <a:pt x="0" y="2547841"/>
                </a:cubicBezTo>
                <a:cubicBezTo>
                  <a:pt x="0" y="1140707"/>
                  <a:pt x="1140707" y="0"/>
                  <a:pt x="254784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380942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80942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284859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284859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44022" y="768723"/>
            <a:ext cx="2398415" cy="26606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0400" y="3173600"/>
            <a:ext cx="2142126" cy="26225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06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涵盖“图书馆资源查询”“校园设施位置查询”“课表信息查询”“成绩信息查询”等功能，以课表查询为例，输入学号或相关指令，机器人快速呈现完整课表，包括课程名称、上课时间、地点等详细信息，与学校教务系统实时同步，确保信息准确</a:t>
            </a:r>
            <a:r>
              <a:rPr kumimoji="1" lang="zh-CN" altLang="en-US" sz="106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sz="106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0805" y="2573100"/>
            <a:ext cx="2141316" cy="532436"/>
          </a:xfrm>
          <a:prstGeom prst="roundRect">
            <a:avLst>
              <a:gd name="adj" fmla="val 50000"/>
            </a:avLst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83550" y="2578857"/>
            <a:ext cx="2095826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校务信息查询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3791767" y="3173599"/>
            <a:ext cx="2142126" cy="26225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15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用户输入各类校务问题，机器人利用自然语言处理技术理解问题，从知识图谱和数据库中检索答案，精准回复，支持多轮交互，解决复杂问题。如询问“下学期的奖学金申请时间是什么时候？”机器人能准确给出答案。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3791537" y="2564846"/>
            <a:ext cx="2141316" cy="532436"/>
          </a:xfrm>
          <a:prstGeom prst="roundRect">
            <a:avLst>
              <a:gd name="adj" fmla="val 50000"/>
            </a:avLst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3791422" y="2578857"/>
            <a:ext cx="2095826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智能问答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核心功能设计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8" descr="2edb1d53084958f71ec2e191b90de913_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5815" y="1979930"/>
            <a:ext cx="2176145" cy="3872865"/>
          </a:xfrm>
          <a:prstGeom prst="rect">
            <a:avLst/>
          </a:prstGeom>
        </p:spPr>
      </p:pic>
      <p:pic>
        <p:nvPicPr>
          <p:cNvPr id="22" name="图片 6" descr="06ef8635a846d5b0c8f22ba94b3eec41_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090" y="1988820"/>
            <a:ext cx="2339340" cy="38639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11225" y="5805170"/>
            <a:ext cx="5474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你更喜欢机器人用简洁还是详细的方式回答问题？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搜索功能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135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搜索栏支持关键字搜索动态、话题、用户，输入“讲座”可查找校园讲座相关信息。搜索结果按相关性排序，展示匹配内容的标题、发布者、简要介绍等，方便用户快速筛选。
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5"/>
            </p:custDataLst>
          </p:nvPr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6"/>
            </p:custDataLst>
          </p:nvPr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7"/>
            </p:custDataLst>
          </p:nvPr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热门版块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8"/>
            </p:custDataLst>
          </p:nvPr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96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“闲置”“聊天吐槽”“招聘求职”等热门版块为师生提供交流空间。“闲置”版块展示二手物品交易信息，“聊天吐槽”促进校园生活交流，“招聘求职”发布校内外兼职、实习岗位，丰富校园生活。</a:t>
            </a:r>
            <a:endParaRPr kumimoji="1" lang="en-US" altLang="zh-CN" sz="960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kumimoji="1" lang="en-US" altLang="zh-CN" sz="96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热门版块定期更新内容，增加互动功能，如评论、点赞等，提高用户的参与度和活跃度。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辅助功能拓展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9" name="图片 9" descr="0db3832c54ceead8d9e0a956d6ddefae_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5950" y="4001135"/>
            <a:ext cx="4875530" cy="2616835"/>
          </a:xfrm>
          <a:prstGeom prst="rect">
            <a:avLst/>
          </a:prstGeom>
        </p:spPr>
      </p:pic>
      <p:pic>
        <p:nvPicPr>
          <p:cNvPr id="20" name="图片 7" descr="5bb29effbcac8877b9ab8281796280fb_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57515" y="3515995"/>
            <a:ext cx="1718310" cy="3094990"/>
          </a:xfrm>
          <a:prstGeom prst="rect">
            <a:avLst/>
          </a:prstGeom>
        </p:spPr>
      </p:pic>
      <p:pic>
        <p:nvPicPr>
          <p:cNvPr id="21" name="图片 16" descr="dc68a1c1fa61d53547d6bd26e11f09e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024245" y="3515995"/>
            <a:ext cx="1811020" cy="3078480"/>
          </a:xfrm>
          <a:prstGeom prst="rect">
            <a:avLst/>
          </a:prstGeom>
        </p:spPr>
      </p:pic>
      <p:pic>
        <p:nvPicPr>
          <p:cNvPr id="22" name="图片 18" descr="dac9b7470df2e15610a17ec05f06dda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998075" y="3515995"/>
            <a:ext cx="1682750" cy="302831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07670" y="3356610"/>
            <a:ext cx="5772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对于机器人的搜索功能，你觉得搜索结果的排序方式合理吗？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5877670" y="2133973"/>
            <a:ext cx="4356695" cy="1295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797336" y="3367588"/>
            <a:ext cx="6899787" cy="25540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用户交互体验设计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0632331" y="995183"/>
            <a:ext cx="823724" cy="125912"/>
          </a:xfrm>
          <a:custGeom>
            <a:avLst/>
            <a:gdLst>
              <a:gd name="connsiteX0" fmla="*/ 760768 w 823724"/>
              <a:gd name="connsiteY0" fmla="*/ 0 h 125912"/>
              <a:gd name="connsiteX1" fmla="*/ 823724 w 823724"/>
              <a:gd name="connsiteY1" fmla="*/ 62956 h 125912"/>
              <a:gd name="connsiteX2" fmla="*/ 760768 w 823724"/>
              <a:gd name="connsiteY2" fmla="*/ 125912 h 125912"/>
              <a:gd name="connsiteX3" fmla="*/ 697812 w 823724"/>
              <a:gd name="connsiteY3" fmla="*/ 62956 h 125912"/>
              <a:gd name="connsiteX4" fmla="*/ 760768 w 823724"/>
              <a:gd name="connsiteY4" fmla="*/ 0 h 125912"/>
              <a:gd name="connsiteX5" fmla="*/ 411862 w 823724"/>
              <a:gd name="connsiteY5" fmla="*/ 0 h 125912"/>
              <a:gd name="connsiteX6" fmla="*/ 474818 w 823724"/>
              <a:gd name="connsiteY6" fmla="*/ 62956 h 125912"/>
              <a:gd name="connsiteX7" fmla="*/ 411862 w 823724"/>
              <a:gd name="connsiteY7" fmla="*/ 125912 h 125912"/>
              <a:gd name="connsiteX8" fmla="*/ 348906 w 823724"/>
              <a:gd name="connsiteY8" fmla="*/ 62956 h 125912"/>
              <a:gd name="connsiteX9" fmla="*/ 411862 w 823724"/>
              <a:gd name="connsiteY9" fmla="*/ 0 h 125912"/>
              <a:gd name="connsiteX10" fmla="*/ 62956 w 823724"/>
              <a:gd name="connsiteY10" fmla="*/ 0 h 125912"/>
              <a:gd name="connsiteX11" fmla="*/ 125912 w 823724"/>
              <a:gd name="connsiteY11" fmla="*/ 62956 h 125912"/>
              <a:gd name="connsiteX12" fmla="*/ 62956 w 823724"/>
              <a:gd name="connsiteY12" fmla="*/ 125912 h 125912"/>
              <a:gd name="connsiteX13" fmla="*/ 0 w 823724"/>
              <a:gd name="connsiteY13" fmla="*/ 62956 h 125912"/>
              <a:gd name="connsiteX14" fmla="*/ 62956 w 823724"/>
              <a:gd name="connsiteY14" fmla="*/ 0 h 125912"/>
            </a:gdLst>
            <a:ahLst/>
            <a:cxnLst/>
            <a:rect l="l" t="t" r="r" b="b"/>
            <a:pathLst>
              <a:path w="823724" h="125912">
                <a:moveTo>
                  <a:pt x="760768" y="0"/>
                </a:moveTo>
                <a:cubicBezTo>
                  <a:pt x="795538" y="0"/>
                  <a:pt x="823724" y="28186"/>
                  <a:pt x="823724" y="62956"/>
                </a:cubicBezTo>
                <a:cubicBezTo>
                  <a:pt x="823724" y="97726"/>
                  <a:pt x="795538" y="125912"/>
                  <a:pt x="760768" y="125912"/>
                </a:cubicBezTo>
                <a:cubicBezTo>
                  <a:pt x="725998" y="125912"/>
                  <a:pt x="697812" y="97726"/>
                  <a:pt x="697812" y="62956"/>
                </a:cubicBezTo>
                <a:cubicBezTo>
                  <a:pt x="697812" y="28186"/>
                  <a:pt x="725998" y="0"/>
                  <a:pt x="760768" y="0"/>
                </a:cubicBezTo>
                <a:close/>
                <a:moveTo>
                  <a:pt x="411862" y="0"/>
                </a:moveTo>
                <a:cubicBezTo>
                  <a:pt x="446632" y="0"/>
                  <a:pt x="474818" y="28186"/>
                  <a:pt x="474818" y="62956"/>
                </a:cubicBezTo>
                <a:cubicBezTo>
                  <a:pt x="474818" y="97726"/>
                  <a:pt x="446632" y="125912"/>
                  <a:pt x="411862" y="125912"/>
                </a:cubicBezTo>
                <a:cubicBezTo>
                  <a:pt x="377092" y="125912"/>
                  <a:pt x="348906" y="97726"/>
                  <a:pt x="348906" y="62956"/>
                </a:cubicBezTo>
                <a:cubicBezTo>
                  <a:pt x="348906" y="28186"/>
                  <a:pt x="377092" y="0"/>
                  <a:pt x="411862" y="0"/>
                </a:cubicBezTo>
                <a:close/>
                <a:moveTo>
                  <a:pt x="62956" y="0"/>
                </a:moveTo>
                <a:cubicBezTo>
                  <a:pt x="97726" y="0"/>
                  <a:pt x="125912" y="28186"/>
                  <a:pt x="125912" y="62956"/>
                </a:cubicBezTo>
                <a:cubicBezTo>
                  <a:pt x="125912" y="97726"/>
                  <a:pt x="97726" y="125912"/>
                  <a:pt x="62956" y="125912"/>
                </a:cubicBezTo>
                <a:cubicBezTo>
                  <a:pt x="28186" y="125912"/>
                  <a:pt x="0" y="97726"/>
                  <a:pt x="0" y="62956"/>
                </a:cubicBezTo>
                <a:cubicBezTo>
                  <a:pt x="0" y="28186"/>
                  <a:pt x="28186" y="0"/>
                  <a:pt x="6295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5264891" y="2055456"/>
            <a:ext cx="843598" cy="1527089"/>
          </a:xfrm>
          <a:custGeom>
            <a:avLst/>
            <a:gdLst>
              <a:gd name="connsiteX0" fmla="*/ 1 w 843598"/>
              <a:gd name="connsiteY0" fmla="*/ 1527089 h 1527089"/>
              <a:gd name="connsiteX1" fmla="*/ 421800 w 843598"/>
              <a:gd name="connsiteY1" fmla="*/ 881929 h 1527089"/>
              <a:gd name="connsiteX2" fmla="*/ 843598 w 843598"/>
              <a:gd name="connsiteY2" fmla="*/ 1527089 h 1527089"/>
              <a:gd name="connsiteX3" fmla="*/ 0 w 843598"/>
              <a:gd name="connsiteY3" fmla="*/ 645160 h 1527089"/>
              <a:gd name="connsiteX4" fmla="*/ 421799 w 843598"/>
              <a:gd name="connsiteY4" fmla="*/ 0 h 1527089"/>
              <a:gd name="connsiteX5" fmla="*/ 843596 w 843598"/>
              <a:gd name="connsiteY5" fmla="*/ 645160 h 1527089"/>
            </a:gdLst>
            <a:ahLst/>
            <a:cxnLst/>
            <a:rect l="l" t="t" r="r" b="b"/>
            <a:pathLst>
              <a:path w="843598" h="1527089">
                <a:moveTo>
                  <a:pt x="1" y="1527089"/>
                </a:moveTo>
                <a:lnTo>
                  <a:pt x="421800" y="881929"/>
                </a:lnTo>
                <a:lnTo>
                  <a:pt x="843598" y="1527089"/>
                </a:lnTo>
                <a:close/>
                <a:moveTo>
                  <a:pt x="0" y="645160"/>
                </a:moveTo>
                <a:lnTo>
                  <a:pt x="421799" y="0"/>
                </a:lnTo>
                <a:lnTo>
                  <a:pt x="843596" y="645160"/>
                </a:lnTo>
                <a:close/>
              </a:path>
            </a:pathLst>
          </a:custGeom>
          <a:solidFill>
            <a:schemeClr val="bg1">
              <a:lumMod val="85000"/>
              <a:alpha val="5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0" y="0"/>
            <a:ext cx="2408637" cy="2315096"/>
          </a:xfrm>
          <a:custGeom>
            <a:avLst/>
            <a:gdLst>
              <a:gd name="connsiteX0" fmla="*/ 268511 w 2408637"/>
              <a:gd name="connsiteY0" fmla="*/ 0 h 2315096"/>
              <a:gd name="connsiteX1" fmla="*/ 2408637 w 2408637"/>
              <a:gd name="connsiteY1" fmla="*/ 0 h 2315096"/>
              <a:gd name="connsiteX2" fmla="*/ 2408637 w 2408637"/>
              <a:gd name="connsiteY2" fmla="*/ 1976032 h 2315096"/>
              <a:gd name="connsiteX3" fmla="*/ 2404883 w 2408637"/>
              <a:gd name="connsiteY3" fmla="*/ 1979444 h 2315096"/>
              <a:gd name="connsiteX4" fmla="*/ 1469894 w 2408637"/>
              <a:gd name="connsiteY4" fmla="*/ 2315096 h 2315096"/>
              <a:gd name="connsiteX5" fmla="*/ 0 w 2408637"/>
              <a:gd name="connsiteY5" fmla="*/ 845202 h 2315096"/>
              <a:gd name="connsiteX6" fmla="*/ 251035 w 2408637"/>
              <a:gd name="connsiteY6" fmla="*/ 23370 h 2315096"/>
            </a:gdLst>
            <a:ahLst/>
            <a:cxnLst/>
            <a:rect l="l" t="t" r="r" b="b"/>
            <a:pathLst>
              <a:path w="2408637" h="2315096">
                <a:moveTo>
                  <a:pt x="268511" y="0"/>
                </a:moveTo>
                <a:lnTo>
                  <a:pt x="2408637" y="0"/>
                </a:lnTo>
                <a:lnTo>
                  <a:pt x="2408637" y="1976032"/>
                </a:lnTo>
                <a:lnTo>
                  <a:pt x="2404883" y="1979444"/>
                </a:lnTo>
                <a:cubicBezTo>
                  <a:pt x="2150799" y="2189133"/>
                  <a:pt x="1825056" y="2315096"/>
                  <a:pt x="1469894" y="2315096"/>
                </a:cubicBezTo>
                <a:cubicBezTo>
                  <a:pt x="658094" y="2315096"/>
                  <a:pt x="0" y="1657002"/>
                  <a:pt x="0" y="845202"/>
                </a:cubicBezTo>
                <a:cubicBezTo>
                  <a:pt x="0" y="540777"/>
                  <a:pt x="92545" y="257967"/>
                  <a:pt x="251035" y="2337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0" y="4542904"/>
            <a:ext cx="2408637" cy="2315096"/>
          </a:xfrm>
          <a:custGeom>
            <a:avLst/>
            <a:gdLst>
              <a:gd name="connsiteX0" fmla="*/ 1469894 w 2408637"/>
              <a:gd name="connsiteY0" fmla="*/ 0 h 2315096"/>
              <a:gd name="connsiteX1" fmla="*/ 2404883 w 2408637"/>
              <a:gd name="connsiteY1" fmla="*/ 335653 h 2315096"/>
              <a:gd name="connsiteX2" fmla="*/ 2408637 w 2408637"/>
              <a:gd name="connsiteY2" fmla="*/ 339064 h 2315096"/>
              <a:gd name="connsiteX3" fmla="*/ 2408637 w 2408637"/>
              <a:gd name="connsiteY3" fmla="*/ 2315096 h 2315096"/>
              <a:gd name="connsiteX4" fmla="*/ 268511 w 2408637"/>
              <a:gd name="connsiteY4" fmla="*/ 2315096 h 2315096"/>
              <a:gd name="connsiteX5" fmla="*/ 251035 w 2408637"/>
              <a:gd name="connsiteY5" fmla="*/ 2291726 h 2315096"/>
              <a:gd name="connsiteX6" fmla="*/ 0 w 2408637"/>
              <a:gd name="connsiteY6" fmla="*/ 1469894 h 2315096"/>
              <a:gd name="connsiteX7" fmla="*/ 1469894 w 2408637"/>
              <a:gd name="connsiteY7" fmla="*/ 0 h 2315096"/>
            </a:gdLst>
            <a:ahLst/>
            <a:cxnLst/>
            <a:rect l="l" t="t" r="r" b="b"/>
            <a:pathLst>
              <a:path w="2408637" h="2315096">
                <a:moveTo>
                  <a:pt x="1469894" y="0"/>
                </a:moveTo>
                <a:cubicBezTo>
                  <a:pt x="1825056" y="0"/>
                  <a:pt x="2150799" y="125964"/>
                  <a:pt x="2404883" y="335653"/>
                </a:cubicBezTo>
                <a:lnTo>
                  <a:pt x="2408637" y="339064"/>
                </a:lnTo>
                <a:lnTo>
                  <a:pt x="2408637" y="2315096"/>
                </a:lnTo>
                <a:lnTo>
                  <a:pt x="268511" y="2315096"/>
                </a:lnTo>
                <a:lnTo>
                  <a:pt x="251035" y="2291726"/>
                </a:lnTo>
                <a:cubicBezTo>
                  <a:pt x="92545" y="2057129"/>
                  <a:pt x="0" y="1774319"/>
                  <a:pt x="0" y="1469894"/>
                </a:cubicBezTo>
                <a:cubicBezTo>
                  <a:pt x="0" y="658094"/>
                  <a:pt x="658094" y="0"/>
                  <a:pt x="146989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2408555" y="692150"/>
            <a:ext cx="3188970" cy="3078480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319020" y="3971925"/>
            <a:ext cx="3559175" cy="3672840"/>
          </a:xfrm>
          <a:prstGeom prst="ellipse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 cap="sq">
            <a:solidFill>
              <a:schemeClr val="accent1">
                <a:lumMod val="20000"/>
                <a:lumOff val="80000"/>
                <a:alpha val="6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0" y="994769"/>
            <a:ext cx="4201420" cy="4982072"/>
          </a:xfrm>
          <a:custGeom>
            <a:avLst/>
            <a:gdLst>
              <a:gd name="connsiteX0" fmla="*/ 2547841 w 4384482"/>
              <a:gd name="connsiteY0" fmla="*/ 0 h 5095682"/>
              <a:gd name="connsiteX1" fmla="*/ 4349437 w 4384482"/>
              <a:gd name="connsiteY1" fmla="*/ 746245 h 5095682"/>
              <a:gd name="connsiteX2" fmla="*/ 4384482 w 4384482"/>
              <a:gd name="connsiteY2" fmla="*/ 784805 h 5095682"/>
              <a:gd name="connsiteX3" fmla="*/ 4384482 w 4384482"/>
              <a:gd name="connsiteY3" fmla="*/ 4310878 h 5095682"/>
              <a:gd name="connsiteX4" fmla="*/ 4349437 w 4384482"/>
              <a:gd name="connsiteY4" fmla="*/ 4349437 h 5095682"/>
              <a:gd name="connsiteX5" fmla="*/ 2547841 w 4384482"/>
              <a:gd name="connsiteY5" fmla="*/ 5095682 h 5095682"/>
              <a:gd name="connsiteX6" fmla="*/ 0 w 4384482"/>
              <a:gd name="connsiteY6" fmla="*/ 2547841 h 5095682"/>
              <a:gd name="connsiteX7" fmla="*/ 2547841 w 4384482"/>
              <a:gd name="connsiteY7" fmla="*/ 0 h 5095682"/>
            </a:gdLst>
            <a:ahLst/>
            <a:cxnLst/>
            <a:rect l="l" t="t" r="r" b="b"/>
            <a:pathLst>
              <a:path w="4384482" h="5095682">
                <a:moveTo>
                  <a:pt x="2547841" y="0"/>
                </a:moveTo>
                <a:cubicBezTo>
                  <a:pt x="3251408" y="0"/>
                  <a:pt x="3888368" y="285177"/>
                  <a:pt x="4349437" y="746245"/>
                </a:cubicBezTo>
                <a:lnTo>
                  <a:pt x="4384482" y="784805"/>
                </a:lnTo>
                <a:lnTo>
                  <a:pt x="4384482" y="4310878"/>
                </a:lnTo>
                <a:lnTo>
                  <a:pt x="4349437" y="4349437"/>
                </a:lnTo>
                <a:cubicBezTo>
                  <a:pt x="3888368" y="4810506"/>
                  <a:pt x="3251408" y="5095682"/>
                  <a:pt x="2547841" y="5095682"/>
                </a:cubicBezTo>
                <a:cubicBezTo>
                  <a:pt x="1140707" y="5095682"/>
                  <a:pt x="0" y="3954975"/>
                  <a:pt x="0" y="2547841"/>
                </a:cubicBezTo>
                <a:cubicBezTo>
                  <a:pt x="0" y="1140707"/>
                  <a:pt x="1140707" y="0"/>
                  <a:pt x="254784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380942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80942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11284859" y="406400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11284859" y="5928867"/>
            <a:ext cx="523478" cy="523478"/>
          </a:xfrm>
          <a:prstGeom prst="corner">
            <a:avLst>
              <a:gd name="adj1" fmla="val 11322"/>
              <a:gd name="adj2" fmla="val 12340"/>
            </a:avLst>
          </a:pr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44022" y="768723"/>
            <a:ext cx="2398415" cy="26606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88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5955665" y="1299845"/>
            <a:ext cx="4690110" cy="2440940"/>
          </a:xfrm>
          <a:prstGeom prst="roundRect">
            <a:avLst>
              <a:gd name="adj" fmla="val 8667"/>
            </a:avLst>
          </a:prstGeom>
          <a:solidFill>
            <a:schemeClr val="bg1"/>
          </a:solidFill>
          <a:ln w="12700" cap="sq">
            <a:solidFill>
              <a:schemeClr val="tx1">
                <a:lumMod val="65000"/>
                <a:lumOff val="35000"/>
                <a:alpha val="5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167903" y="1633230"/>
            <a:ext cx="8130392" cy="3393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E7264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简洁易用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456045" y="1988820"/>
            <a:ext cx="3084830" cy="13309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02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整体界面布局简洁，色彩搭配协调，采用清晰的图标和导航栏。各功能模块分区明确，如首页突出校务问答和热门版块入口，减少用户操作步骤，降低学习成本，提高使用效率。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5953760" y="3896995"/>
            <a:ext cx="4764405" cy="2351405"/>
          </a:xfrm>
          <a:prstGeom prst="roundRect">
            <a:avLst>
              <a:gd name="adj" fmla="val 8667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167672" y="4311666"/>
            <a:ext cx="8175708" cy="3393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8A8E5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响应式设计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311900" y="4653280"/>
            <a:ext cx="3254375" cy="11118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indent="457200" algn="l">
              <a:lnSpc>
                <a:spcPct val="150000"/>
              </a:lnSpc>
            </a:pPr>
            <a:r>
              <a:rPr kumimoji="1" lang="en-US" altLang="zh-CN" sz="103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适配多种终端设备，包括手机、平板、电脑等。在不同屏幕尺寸下，界面元素自动调整布局，保持良好的视觉效果和交互体验，满足师生不同场景下的使用需求。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 rot="10800000">
            <a:off x="10415904" y="1556287"/>
            <a:ext cx="519256" cy="519256"/>
          </a:xfrm>
          <a:prstGeom prst="ellipse">
            <a:avLst/>
          </a:prstGeom>
          <a:solidFill>
            <a:schemeClr val="accent1"/>
          </a:solidFill>
          <a:ln w="3175" cap="flat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 rot="10800000">
            <a:off x="10415729" y="4357259"/>
            <a:ext cx="656218" cy="656220"/>
          </a:xfrm>
          <a:prstGeom prst="ellipse">
            <a:avLst/>
          </a:prstGeom>
          <a:solidFill>
            <a:schemeClr val="accent2"/>
          </a:solidFill>
          <a:ln w="3175" cap="flat">
            <a:noFill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界面设计原则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16" descr="dc68a1c1fa61d53547d6bd26e11f09e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43025" y="980440"/>
            <a:ext cx="3545205" cy="5345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55.2348818897638,&quot;left&quot;:49.224960629921256,&quot;top&quot;:415.6820472440945,&quot;width&quot;:490.358031496063}"/>
</p:tagLst>
</file>

<file path=ppt/tags/tag10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100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01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02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03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04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05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06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07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08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09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1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110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11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12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13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14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15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16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17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18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19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2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120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21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22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ags/tag123.xml><?xml version="1.0" encoding="utf-8"?>
<p:tagLst xmlns:p="http://schemas.openxmlformats.org/presentationml/2006/main">
  <p:tag name="KSO_WM_DIAGRAM_VIRTUALLY_FRAME" val="{&quot;height&quot;:355.65,&quot;left&quot;:-21.791545775287112,&quot;top&quot;:89,&quot;width&quot;:928.7915457752872}"/>
</p:tagLst>
</file>

<file path=ppt/tags/tag124.xml><?xml version="1.0" encoding="utf-8"?>
<p:tagLst xmlns:p="http://schemas.openxmlformats.org/presentationml/2006/main">
  <p:tag name="KSO_WM_DIAGRAM_VIRTUALLY_FRAME" val="{&quot;height&quot;:355.65,&quot;left&quot;:-21.791545775287112,&quot;top&quot;:89,&quot;width&quot;:928.7915457752872}"/>
</p:tagLst>
</file>

<file path=ppt/tags/tag125.xml><?xml version="1.0" encoding="utf-8"?>
<p:tagLst xmlns:p="http://schemas.openxmlformats.org/presentationml/2006/main">
  <p:tag name="KSO_WM_DIAGRAM_VIRTUALLY_FRAME" val="{&quot;height&quot;:355.65,&quot;left&quot;:-21.791545775287112,&quot;top&quot;:89,&quot;width&quot;:928.7915457752872}"/>
</p:tagLst>
</file>

<file path=ppt/tags/tag126.xml><?xml version="1.0" encoding="utf-8"?>
<p:tagLst xmlns:p="http://schemas.openxmlformats.org/presentationml/2006/main">
  <p:tag name="KSO_WM_DIAGRAM_VIRTUALLY_FRAME" val="{&quot;height&quot;:355.65,&quot;left&quot;:-21.791545775287112,&quot;top&quot;:89,&quot;width&quot;:928.7915457752872}"/>
</p:tagLst>
</file>

<file path=ppt/tags/tag127.xml><?xml version="1.0" encoding="utf-8"?>
<p:tagLst xmlns:p="http://schemas.openxmlformats.org/presentationml/2006/main">
  <p:tag name="KSO_WM_DIAGRAM_VIRTUALLY_FRAME" val="{&quot;height&quot;:355.65,&quot;left&quot;:-21.791545775287112,&quot;top&quot;:89,&quot;width&quot;:928.7915457752872}"/>
</p:tagLst>
</file>

<file path=ppt/tags/tag128.xml><?xml version="1.0" encoding="utf-8"?>
<p:tagLst xmlns:p="http://schemas.openxmlformats.org/presentationml/2006/main">
  <p:tag name="KSO_WM_DIAGRAM_VIRTUALLY_FRAME" val="{&quot;height&quot;:355.65,&quot;left&quot;:-21.791545775287112,&quot;top&quot;:89,&quot;width&quot;:928.7915457752872}"/>
</p:tagLst>
</file>

<file path=ppt/tags/tag129.xml><?xml version="1.0" encoding="utf-8"?>
<p:tagLst xmlns:p="http://schemas.openxmlformats.org/presentationml/2006/main">
  <p:tag name="KSO_WM_DIAGRAM_VIRTUALLY_FRAME" val="{&quot;height&quot;:355.65,&quot;left&quot;:-21.791545775287112,&quot;top&quot;:89,&quot;width&quot;:928.7915457752872}"/>
</p:tagLst>
</file>

<file path=ppt/tags/tag13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130.xml><?xml version="1.0" encoding="utf-8"?>
<p:tagLst xmlns:p="http://schemas.openxmlformats.org/presentationml/2006/main">
  <p:tag name="KSO_WM_DIAGRAM_VIRTUALLY_FRAME" val="{&quot;height&quot;:355.65,&quot;left&quot;:-21.791545775287112,&quot;top&quot;:89,&quot;width&quot;:928.7915457752872}"/>
</p:tagLst>
</file>

<file path=ppt/tags/tag131.xml><?xml version="1.0" encoding="utf-8"?>
<p:tagLst xmlns:p="http://schemas.openxmlformats.org/presentationml/2006/main">
  <p:tag name="KSO_WM_DIAGRAM_VIRTUALLY_FRAME" val="{&quot;height&quot;:355.65,&quot;left&quot;:-21.791545775287112,&quot;top&quot;:89,&quot;width&quot;:928.7915457752872}"/>
</p:tagLst>
</file>

<file path=ppt/tags/tag132.xml><?xml version="1.0" encoding="utf-8"?>
<p:tagLst xmlns:p="http://schemas.openxmlformats.org/presentationml/2006/main">
  <p:tag name="KSO_WM_DIAGRAM_VIRTUALLY_FRAME" val="{&quot;height&quot;:355.65,&quot;left&quot;:-21.791545775287112,&quot;top&quot;:89,&quot;width&quot;:928.7915457752872}"/>
</p:tagLst>
</file>

<file path=ppt/tags/tag14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15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16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17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18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19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2.xml><?xml version="1.0" encoding="utf-8"?>
<p:tagLst xmlns:p="http://schemas.openxmlformats.org/presentationml/2006/main">
  <p:tag name="KSO_WM_DIAGRAM_VIRTUALLY_FRAME" val="{&quot;height&quot;:55.2348818897638,&quot;left&quot;:49.224960629921256,&quot;top&quot;:415.6820472440945,&quot;width&quot;:490.358031496063}"/>
</p:tagLst>
</file>

<file path=ppt/tags/tag20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21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22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23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24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25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26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27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28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29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3.xml><?xml version="1.0" encoding="utf-8"?>
<p:tagLst xmlns:p="http://schemas.openxmlformats.org/presentationml/2006/main">
  <p:tag name="KSO_WM_DIAGRAM_VIRTUALLY_FRAME" val="{&quot;height&quot;:55.2348818897638,&quot;left&quot;:49.224960629921256,&quot;top&quot;:415.6820472440945,&quot;width&quot;:490.358031496063}"/>
</p:tagLst>
</file>

<file path=ppt/tags/tag30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31.xml><?xml version="1.0" encoding="utf-8"?>
<p:tagLst xmlns:p="http://schemas.openxmlformats.org/presentationml/2006/main">
  <p:tag name="KSO_WM_DIAGRAM_VIRTUALLY_FRAME" val="{&quot;height&quot;:367.0561417322835,&quot;left&quot;:82.70488188976378,&quot;top&quot;:116.27354330708661,&quot;width&quot;:249.58181102362204}"/>
</p:tagLst>
</file>

<file path=ppt/tags/tag32.xml><?xml version="1.0" encoding="utf-8"?>
<p:tagLst xmlns:p="http://schemas.openxmlformats.org/presentationml/2006/main">
  <p:tag name="KSO_WM_DIAGRAM_VIRTUALLY_FRAME" val="{&quot;height&quot;:367.0561417322835,&quot;left&quot;:82.70488188976378,&quot;top&quot;:116.27354330708661,&quot;width&quot;:249.58181102362204}"/>
</p:tagLst>
</file>

<file path=ppt/tags/tag33.xml><?xml version="1.0" encoding="utf-8"?>
<p:tagLst xmlns:p="http://schemas.openxmlformats.org/presentationml/2006/main">
  <p:tag name="KSO_WM_DIAGRAM_VIRTUALLY_FRAME" val="{&quot;height&quot;:367.0561417322835,&quot;left&quot;:82.70488188976378,&quot;top&quot;:116.27354330708661,&quot;width&quot;:249.58181102362204}"/>
</p:tagLst>
</file>

<file path=ppt/tags/tag34.xml><?xml version="1.0" encoding="utf-8"?>
<p:tagLst xmlns:p="http://schemas.openxmlformats.org/presentationml/2006/main">
  <p:tag name="KSO_WM_DIAGRAM_VIRTUALLY_FRAME" val="{&quot;height&quot;:367.0561417322835,&quot;left&quot;:82.70488188976378,&quot;top&quot;:116.27354330708661,&quot;width&quot;:249.58181102362204}"/>
</p:tagLst>
</file>

<file path=ppt/tags/tag35.xml><?xml version="1.0" encoding="utf-8"?>
<p:tagLst xmlns:p="http://schemas.openxmlformats.org/presentationml/2006/main">
  <p:tag name="KSO_WM_DIAGRAM_VIRTUALLY_FRAME" val="{&quot;height&quot;:259.8799212598425,&quot;left&quot;:52,&quot;top&quot;:196.51370078740155,&quot;width&quot;:511.8356692913386}"/>
</p:tagLst>
</file>

<file path=ppt/tags/tag36.xml><?xml version="1.0" encoding="utf-8"?>
<p:tagLst xmlns:p="http://schemas.openxmlformats.org/presentationml/2006/main">
  <p:tag name="KSO_WM_DIAGRAM_VIRTUALLY_FRAME" val="{&quot;height&quot;:259.8799212598425,&quot;left&quot;:52,&quot;top&quot;:196.51370078740155,&quot;width&quot;:511.8356692913386}"/>
</p:tagLst>
</file>

<file path=ppt/tags/tag37.xml><?xml version="1.0" encoding="utf-8"?>
<p:tagLst xmlns:p="http://schemas.openxmlformats.org/presentationml/2006/main">
  <p:tag name="KSO_WM_DIAGRAM_VIRTUALLY_FRAME" val="{&quot;height&quot;:259.8799212598425,&quot;left&quot;:52,&quot;top&quot;:196.51370078740155,&quot;width&quot;:511.8356692913386}"/>
</p:tagLst>
</file>

<file path=ppt/tags/tag38.xml><?xml version="1.0" encoding="utf-8"?>
<p:tagLst xmlns:p="http://schemas.openxmlformats.org/presentationml/2006/main">
  <p:tag name="KSO_WM_DIAGRAM_VIRTUALLY_FRAME" val="{&quot;height&quot;:259.8799212598425,&quot;left&quot;:52,&quot;top&quot;:196.51370078740155,&quot;width&quot;:511.8356692913386}"/>
</p:tagLst>
</file>

<file path=ppt/tags/tag39.xml><?xml version="1.0" encoding="utf-8"?>
<p:tagLst xmlns:p="http://schemas.openxmlformats.org/presentationml/2006/main">
  <p:tag name="KSO_WM_DIAGRAM_VIRTUALLY_FRAME" val="{&quot;height&quot;:259.8799212598425,&quot;left&quot;:52,&quot;top&quot;:196.51370078740155,&quot;width&quot;:511.8356692913386}"/>
</p:tagLst>
</file>

<file path=ppt/tags/tag4.xml><?xml version="1.0" encoding="utf-8"?>
<p:tagLst xmlns:p="http://schemas.openxmlformats.org/presentationml/2006/main">
  <p:tag name="KSO_WM_DIAGRAM_VIRTUALLY_FRAME" val="{&quot;height&quot;:55.2348818897638,&quot;left&quot;:49.224960629921256,&quot;top&quot;:415.6820472440945,&quot;width&quot;:490.358031496063}"/>
</p:tagLst>
</file>

<file path=ppt/tags/tag40.xml><?xml version="1.0" encoding="utf-8"?>
<p:tagLst xmlns:p="http://schemas.openxmlformats.org/presentationml/2006/main">
  <p:tag name="KSO_WM_DIAGRAM_VIRTUALLY_FRAME" val="{&quot;height&quot;:259.8799212598425,&quot;left&quot;:52,&quot;top&quot;:196.51370078740155,&quot;width&quot;:511.8356692913386}"/>
</p:tagLst>
</file>

<file path=ppt/tags/tag41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42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43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44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45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46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47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48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49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5.xml><?xml version="1.0" encoding="utf-8"?>
<p:tagLst xmlns:p="http://schemas.openxmlformats.org/presentationml/2006/main">
  <p:tag name="KSO_WM_DIAGRAM_VIRTUALLY_FRAME" val="{&quot;height&quot;:55.2348818897638,&quot;left&quot;:49.224960629921256,&quot;top&quot;:415.6820472440945,&quot;width&quot;:490.358031496063}"/>
</p:tagLst>
</file>

<file path=ppt/tags/tag50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51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52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53.xml><?xml version="1.0" encoding="utf-8"?>
<p:tagLst xmlns:p="http://schemas.openxmlformats.org/presentationml/2006/main">
  <p:tag name="KSO_WM_DIAGRAM_VIRTUALLY_FRAME" val="{&quot;height&quot;:413.6554330708661,&quot;left&quot;:132.83614173228347,&quot;top&quot;:80.74228346456694,&quot;width&quot;:1002.2138582677165}"/>
</p:tagLst>
</file>

<file path=ppt/tags/tag54.xml><?xml version="1.0" encoding="utf-8"?>
<p:tagLst xmlns:p="http://schemas.openxmlformats.org/presentationml/2006/main">
  <p:tag name="KSO_WM_DIAGRAM_VIRTUALLY_FRAME" val="{&quot;height&quot;:413.6554330708661,&quot;left&quot;:132.83614173228347,&quot;top&quot;:80.74228346456694,&quot;width&quot;:1002.2138582677165}"/>
</p:tagLst>
</file>

<file path=ppt/tags/tag55.xml><?xml version="1.0" encoding="utf-8"?>
<p:tagLst xmlns:p="http://schemas.openxmlformats.org/presentationml/2006/main">
  <p:tag name="KSO_WM_DIAGRAM_VIRTUALLY_FRAME" val="{&quot;height&quot;:413.6554330708661,&quot;left&quot;:132.83614173228347,&quot;top&quot;:80.74228346456694,&quot;width&quot;:1002.2138582677165}"/>
</p:tagLst>
</file>

<file path=ppt/tags/tag56.xml><?xml version="1.0" encoding="utf-8"?>
<p:tagLst xmlns:p="http://schemas.openxmlformats.org/presentationml/2006/main">
  <p:tag name="KSO_WM_DIAGRAM_VIRTUALLY_FRAME" val="{&quot;height&quot;:413.6554330708661,&quot;left&quot;:132.83614173228347,&quot;top&quot;:80.74228346456694,&quot;width&quot;:1002.2138582677165}"/>
</p:tagLst>
</file>

<file path=ppt/tags/tag57.xml><?xml version="1.0" encoding="utf-8"?>
<p:tagLst xmlns:p="http://schemas.openxmlformats.org/presentationml/2006/main">
  <p:tag name="KSO_WM_DIAGRAM_VIRTUALLY_FRAME" val="{&quot;height&quot;:413.6554330708661,&quot;left&quot;:132.83614173228347,&quot;top&quot;:80.74228346456694,&quot;width&quot;:1002.2138582677165}"/>
</p:tagLst>
</file>

<file path=ppt/tags/tag58.xml><?xml version="1.0" encoding="utf-8"?>
<p:tagLst xmlns:p="http://schemas.openxmlformats.org/presentationml/2006/main">
  <p:tag name="KSO_WM_DIAGRAM_VIRTUALLY_FRAME" val="{&quot;height&quot;:413.6554330708661,&quot;left&quot;:132.83614173228347,&quot;top&quot;:80.74228346456694,&quot;width&quot;:1002.2138582677165}"/>
</p:tagLst>
</file>

<file path=ppt/tags/tag59.xml><?xml version="1.0" encoding="utf-8"?>
<p:tagLst xmlns:p="http://schemas.openxmlformats.org/presentationml/2006/main">
  <p:tag name="KSO_WM_DIAGRAM_VIRTUALLY_FRAME" val="{&quot;height&quot;:413.6554330708661,&quot;left&quot;:132.83614173228347,&quot;top&quot;:80.74228346456694,&quot;width&quot;:1002.2138582677165}"/>
</p:tagLst>
</file>

<file path=ppt/tags/tag6.xml><?xml version="1.0" encoding="utf-8"?>
<p:tagLst xmlns:p="http://schemas.openxmlformats.org/presentationml/2006/main">
  <p:tag name="KSO_WM_DIAGRAM_VIRTUALLY_FRAME" val="{&quot;height&quot;:55.2348818897638,&quot;left&quot;:49.224960629921256,&quot;top&quot;:415.6820472440945,&quot;width&quot;:490.358031496063}"/>
</p:tagLst>
</file>

<file path=ppt/tags/tag60.xml><?xml version="1.0" encoding="utf-8"?>
<p:tagLst xmlns:p="http://schemas.openxmlformats.org/presentationml/2006/main">
  <p:tag name="KSO_WM_DIAGRAM_VIRTUALLY_FRAME" val="{&quot;height&quot;:413.6554330708661,&quot;left&quot;:132.83614173228347,&quot;top&quot;:80.74228346456694,&quot;width&quot;:1002.2138582677165}"/>
</p:tagLst>
</file>

<file path=ppt/tags/tag61.xml><?xml version="1.0" encoding="utf-8"?>
<p:tagLst xmlns:p="http://schemas.openxmlformats.org/presentationml/2006/main">
  <p:tag name="KSO_WM_DIAGRAM_VIRTUALLY_FRAME" val="{&quot;height&quot;:413.6411811023622,&quot;left&quot;:43.4,&quot;top&quot;:107.4588188976378,&quot;width&quot;:876.35}"/>
</p:tagLst>
</file>

<file path=ppt/tags/tag62.xml><?xml version="1.0" encoding="utf-8"?>
<p:tagLst xmlns:p="http://schemas.openxmlformats.org/presentationml/2006/main">
  <p:tag name="KSO_WM_DIAGRAM_VIRTUALLY_FRAME" val="{&quot;height&quot;:341.99929133858257,&quot;left&quot;:352.1909448818898,&quot;top&quot;:121.09393700787402,&quot;width&quot;:551.6779527559055}"/>
</p:tagLst>
</file>

<file path=ppt/tags/tag63.xml><?xml version="1.0" encoding="utf-8"?>
<p:tagLst xmlns:p="http://schemas.openxmlformats.org/presentationml/2006/main">
  <p:tag name="KSO_WM_DIAGRAM_VIRTUALLY_FRAME" val="{&quot;height&quot;:341.99929133858257,&quot;left&quot;:352.1909448818898,&quot;top&quot;:121.09393700787402,&quot;width&quot;:551.6779527559055}"/>
</p:tagLst>
</file>

<file path=ppt/tags/tag64.xml><?xml version="1.0" encoding="utf-8"?>
<p:tagLst xmlns:p="http://schemas.openxmlformats.org/presentationml/2006/main">
  <p:tag name="KSO_WM_DIAGRAM_VIRTUALLY_FRAME" val="{&quot;height&quot;:341.99929133858257,&quot;left&quot;:352.1909448818898,&quot;top&quot;:121.09393700787402,&quot;width&quot;:551.6779527559055}"/>
</p:tagLst>
</file>

<file path=ppt/tags/tag65.xml><?xml version="1.0" encoding="utf-8"?>
<p:tagLst xmlns:p="http://schemas.openxmlformats.org/presentationml/2006/main">
  <p:tag name="KSO_WM_DIAGRAM_VIRTUALLY_FRAME" val="{&quot;height&quot;:341.99929133858257,&quot;left&quot;:352.1909448818898,&quot;top&quot;:121.09393700787402,&quot;width&quot;:551.6779527559055}"/>
</p:tagLst>
</file>

<file path=ppt/tags/tag66.xml><?xml version="1.0" encoding="utf-8"?>
<p:tagLst xmlns:p="http://schemas.openxmlformats.org/presentationml/2006/main">
  <p:tag name="KSO_WM_DIAGRAM_VIRTUALLY_FRAME" val="{&quot;height&quot;:341.99929133858257,&quot;left&quot;:352.1909448818898,&quot;top&quot;:121.09393700787402,&quot;width&quot;:551.6779527559055}"/>
</p:tagLst>
</file>

<file path=ppt/tags/tag67.xml><?xml version="1.0" encoding="utf-8"?>
<p:tagLst xmlns:p="http://schemas.openxmlformats.org/presentationml/2006/main">
  <p:tag name="KSO_WM_DIAGRAM_VIRTUALLY_FRAME" val="{&quot;height&quot;:341.99929133858257,&quot;left&quot;:352.1909448818898,&quot;top&quot;:121.09393700787402,&quot;width&quot;:551.6779527559055}"/>
</p:tagLst>
</file>

<file path=ppt/tags/tag68.xml><?xml version="1.0" encoding="utf-8"?>
<p:tagLst xmlns:p="http://schemas.openxmlformats.org/presentationml/2006/main">
  <p:tag name="KSO_WM_DIAGRAM_VIRTUALLY_FRAME" val="{&quot;height&quot;:222.4843307086614,&quot;left&quot;:71.37763779527559,&quot;top&quot;:155.79858267716537,&quot;width&quot;:331.69338582677176}"/>
</p:tagLst>
</file>

<file path=ppt/tags/tag69.xml><?xml version="1.0" encoding="utf-8"?>
<p:tagLst xmlns:p="http://schemas.openxmlformats.org/presentationml/2006/main">
  <p:tag name="KSO_WM_DIAGRAM_VIRTUALLY_FRAME" val="{&quot;height&quot;:222.4843307086614,&quot;left&quot;:71.37763779527559,&quot;top&quot;:155.79858267716537,&quot;width&quot;:331.69338582677176}"/>
</p:tagLst>
</file>

<file path=ppt/tags/tag7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70.xml><?xml version="1.0" encoding="utf-8"?>
<p:tagLst xmlns:p="http://schemas.openxmlformats.org/presentationml/2006/main">
  <p:tag name="KSO_WM_DIAGRAM_VIRTUALLY_FRAME" val="{&quot;height&quot;:222.4843307086614,&quot;left&quot;:71.37763779527559,&quot;top&quot;:155.79858267716537,&quot;width&quot;:331.69338582677176}"/>
</p:tagLst>
</file>

<file path=ppt/tags/tag71.xml><?xml version="1.0" encoding="utf-8"?>
<p:tagLst xmlns:p="http://schemas.openxmlformats.org/presentationml/2006/main">
  <p:tag name="KSO_WM_DIAGRAM_VIRTUALLY_FRAME" val="{&quot;height&quot;:222.4843307086614,&quot;left&quot;:71.37763779527559,&quot;top&quot;:155.79858267716537,&quot;width&quot;:331.69338582677176}"/>
</p:tagLst>
</file>

<file path=ppt/tags/tag72.xml><?xml version="1.0" encoding="utf-8"?>
<p:tagLst xmlns:p="http://schemas.openxmlformats.org/presentationml/2006/main">
  <p:tag name="KSO_WM_DIAGRAM_VIRTUALLY_FRAME" val="{&quot;height&quot;:222.4843307086614,&quot;left&quot;:71.37763779527559,&quot;top&quot;:155.79858267716537,&quot;width&quot;:331.69338582677176}"/>
</p:tagLst>
</file>

<file path=ppt/tags/tag73.xml><?xml version="1.0" encoding="utf-8"?>
<p:tagLst xmlns:p="http://schemas.openxmlformats.org/presentationml/2006/main">
  <p:tag name="KSO_WM_DIAGRAM_VIRTUALLY_FRAME" val="{&quot;height&quot;:222.4843307086614,&quot;left&quot;:71.37763779527559,&quot;top&quot;:155.79858267716537,&quot;width&quot;:331.69338582677176}"/>
</p:tagLst>
</file>

<file path=ppt/tags/tag74.xml><?xml version="1.0" encoding="utf-8"?>
<p:tagLst xmlns:p="http://schemas.openxmlformats.org/presentationml/2006/main">
  <p:tag name="KSO_WM_DIAGRAM_VIRTUALLY_FRAME" val="{&quot;height&quot;:222.4843307086614,&quot;left&quot;:71.37763779527559,&quot;top&quot;:155.79858267716537,&quot;width&quot;:331.69338582677176}"/>
</p:tagLst>
</file>

<file path=ppt/tags/tag75.xml><?xml version="1.0" encoding="utf-8"?>
<p:tagLst xmlns:p="http://schemas.openxmlformats.org/presentationml/2006/main">
  <p:tag name="KSO_WM_DIAGRAM_VIRTUALLY_FRAME" val="{&quot;height&quot;:222.4843307086614,&quot;left&quot;:71.37763779527559,&quot;top&quot;:155.79858267716537,&quot;width&quot;:331.69338582677176}"/>
</p:tagLst>
</file>

<file path=ppt/tags/tag76.xml><?xml version="1.0" encoding="utf-8"?>
<p:tagLst xmlns:p="http://schemas.openxmlformats.org/presentationml/2006/main">
  <p:tag name="KSO_WM_DIAGRAM_VIRTUALLY_FRAME" val="{&quot;height&quot;:222.4843307086614,&quot;left&quot;:71.37763779527559,&quot;top&quot;:155.79858267716537,&quot;width&quot;:331.69338582677176}"/>
</p:tagLst>
</file>

<file path=ppt/tags/tag77.xml><?xml version="1.0" encoding="utf-8"?>
<p:tagLst xmlns:p="http://schemas.openxmlformats.org/presentationml/2006/main">
  <p:tag name="KSO_WM_DIAGRAM_VIRTUALLY_FRAME" val="{&quot;height&quot;:222.4843307086614,&quot;left&quot;:71.37763779527559,&quot;top&quot;:155.79858267716537,&quot;width&quot;:331.69338582677176}"/>
</p:tagLst>
</file>

<file path=ppt/tags/tag78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79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8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80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81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82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83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84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85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86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87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88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89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9.xml><?xml version="1.0" encoding="utf-8"?>
<p:tagLst xmlns:p="http://schemas.openxmlformats.org/presentationml/2006/main">
  <p:tag name="KSO_WM_DIAGRAM_VIRTUALLY_FRAME" val="{&quot;height&quot;:363.0833070866141,&quot;left&quot;:250.12661417322835,&quot;top&quot;:81,&quot;width&quot;:662.5771653543309}"/>
</p:tagLst>
</file>

<file path=ppt/tags/tag90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91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92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93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94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95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96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97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98.xml><?xml version="1.0" encoding="utf-8"?>
<p:tagLst xmlns:p="http://schemas.openxmlformats.org/presentationml/2006/main">
  <p:tag name="KSO_WM_DIAGRAM_VIRTUALLY_FRAME" val="{&quot;height&quot;:330.84448171943495,&quot;left&quot;:56.9671653543307,&quot;top&quot;:111.62473087899025,&quot;width&quot;:850.0328346456693}"/>
</p:tagLst>
</file>

<file path=ppt/tags/tag99.xml><?xml version="1.0" encoding="utf-8"?>
<p:tagLst xmlns:p="http://schemas.openxmlformats.org/presentationml/2006/main">
  <p:tag name="KSO_WM_DIAGRAM_VIRTUALLY_FRAME" val="{&quot;height&quot;:394.53572539943895,&quot;left&quot;:-8.18650659471291,&quot;top&quot;:128.11370624151218,&quot;width&quot;:955.4904727894066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5E7264"/>
      </a:accent1>
      <a:accent2>
        <a:srgbClr val="8A8E50"/>
      </a:accent2>
      <a:accent3>
        <a:srgbClr val="46554B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2427</Words>
  <Application>WPS 演示</Application>
  <PresentationFormat/>
  <Paragraphs>256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Source Han Sans CN Regular</vt:lpstr>
      <vt:lpstr>Source Han Sans</vt:lpstr>
      <vt:lpstr>OPPOSans H</vt:lpstr>
      <vt:lpstr>Source Han Sans CN Bold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柠栀</cp:lastModifiedBy>
  <cp:revision>1</cp:revision>
  <dcterms:created xsi:type="dcterms:W3CDTF">2025-04-06T10:48:51Z</dcterms:created>
  <dcterms:modified xsi:type="dcterms:W3CDTF">2025-04-06T10:48:56Z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09DBCC7FBA374E738706A2ECAAD20CD4_12</vt:lpwstr>
  </property>
  <property fmtid="{D5CDD505-2E9C-101B-9397-08002B2CF9AE}" pid="3" name="KSOProductBuildVer">
    <vt:lpwstr>2052-12.1.0.20784</vt:lpwstr>
  </property>
</Properties>
</file>